
<file path=[Content_Types].xml><?xml version="1.0" encoding="utf-8"?>
<Types xmlns="http://schemas.openxmlformats.org/package/2006/content-types">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0" Type="http://schemas.openxmlformats.org/officeDocument/2006/relationships/slide" Target="slides/slide46.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media/image13.png>
</file>

<file path=ppt/media/image14.gif>
</file>

<file path=ppt/media/image1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2500"/>
              </a:lnSpc>
              <a:spcBef>
                <a:spcPts val="0"/>
              </a:spcBef>
              <a:spcAft>
                <a:spcPts val="700"/>
              </a:spcAft>
              <a:buNone/>
            </a:pPr>
            <a:r>
              <a:t/>
            </a:r>
            <a:endParaRPr/>
          </a:p>
          <a:p>
            <a:pPr lvl="0">
              <a:spcBef>
                <a:spcPts val="0"/>
              </a:spcBef>
              <a:buNone/>
            </a:pPr>
            <a:r>
              <a:t/>
            </a:r>
            <a:endParaRPr/>
          </a:p>
          <a:p>
            <a:pPr lvl="0">
              <a:spcBef>
                <a:spcPts val="0"/>
              </a:spcBef>
              <a:buNone/>
            </a:pPr>
            <a:r>
              <a:rPr lang="en"/>
              <a:t>Today I'm going to talk about some beginner stuff that rarely makes its way into beginner tutorials. These things all relate to how apps run.</a:t>
            </a:r>
          </a:p>
          <a:p>
            <a:pPr lvl="0">
              <a:spcBef>
                <a:spcPts val="0"/>
              </a:spcBef>
              <a:buNone/>
            </a:pPr>
            <a:r>
              <a:t/>
            </a:r>
            <a:endParaRPr/>
          </a:p>
          <a:p>
            <a:pPr lvl="0">
              <a:spcBef>
                <a:spcPts val="0"/>
              </a:spcBef>
              <a:buNone/>
            </a:pPr>
            <a:r>
              <a:rPr lang="en"/>
              <a:t>If you're like me, and you learned to code language-first, that is, how to write in a programming language, then it’s quite likely this area is one that eluded you for a while.</a:t>
            </a:r>
          </a:p>
          <a:p>
            <a:pPr lvl="0" rtl="0">
              <a:spcBef>
                <a:spcPts val="0"/>
              </a:spcBef>
              <a:buNone/>
            </a:pPr>
            <a:r>
              <a:rPr lang="en"/>
              <a:t>While It’s not terribly difficult to understand language syntax and how to write code. What’s less intuitive is </a:t>
            </a:r>
          </a:p>
          <a:p>
            <a:pPr indent="-228600" lvl="0" marL="457200" rtl="0">
              <a:spcBef>
                <a:spcPts val="0"/>
              </a:spcBef>
              <a:buChar char="-"/>
            </a:pPr>
            <a:r>
              <a:rPr lang="en"/>
              <a:t>how an app knows when to run, </a:t>
            </a:r>
          </a:p>
          <a:p>
            <a:pPr indent="-228600" lvl="0" marL="457200" rtl="0">
              <a:spcBef>
                <a:spcPts val="0"/>
              </a:spcBef>
              <a:buChar char="-"/>
            </a:pPr>
            <a:r>
              <a:rPr lang="en"/>
              <a:t>how it knows where to find its corresponding database, </a:t>
            </a:r>
          </a:p>
          <a:p>
            <a:pPr indent="-228600" lvl="0" marL="457200" rtl="0">
              <a:spcBef>
                <a:spcPts val="0"/>
              </a:spcBef>
              <a:buChar char="-"/>
            </a:pPr>
            <a:r>
              <a:rPr lang="en"/>
              <a:t>and what to do if you want to write an app yourself. </a:t>
            </a:r>
          </a:p>
          <a:p>
            <a:pPr lvl="0" rtl="0">
              <a:spcBef>
                <a:spcPts val="0"/>
              </a:spcBef>
              <a:buNone/>
            </a:pPr>
            <a:r>
              <a:t/>
            </a:r>
            <a:endParaRPr/>
          </a:p>
          <a:p>
            <a:pPr lvl="0" rtl="0">
              <a:spcBef>
                <a:spcPts val="0"/>
              </a:spcBef>
              <a:buNone/>
            </a:pPr>
            <a:r>
              <a:rPr lang="en"/>
              <a:t>And it’s surprisingly difficult to find out how to do this from a google search. Especially at the very beginning, when you’re not even sure what terms to search for. </a:t>
            </a:r>
          </a:p>
          <a:p>
            <a:pPr lvl="0" rtl="0">
              <a:spcBef>
                <a:spcPts val="0"/>
              </a:spcBef>
              <a:buNone/>
            </a:pPr>
            <a:r>
              <a:t/>
            </a:r>
            <a:endParaRPr/>
          </a:p>
          <a:p>
            <a:pPr lvl="0">
              <a:spcBef>
                <a:spcPts val="0"/>
              </a:spcBef>
              <a:buNone/>
            </a:pPr>
            <a:r>
              <a:rPr lang="en"/>
              <a:t>This talk seeks to make that process clearer. It spans everything from package installation, virtual environments, databases and application file structure, and I want to tell it in a way that almost anyone can understand - that means no jargon, and taking the time to define terms. </a:t>
            </a:r>
          </a:p>
          <a:p>
            <a:pPr lvl="0">
              <a:lnSpc>
                <a:spcPct val="112500"/>
              </a:lnSpc>
              <a:spcBef>
                <a:spcPts val="0"/>
              </a:spcBef>
              <a:spcAft>
                <a:spcPts val="70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9" name="Shape 109"/>
        <p:cNvGrpSpPr/>
        <p:nvPr/>
      </p:nvGrpSpPr>
      <p:grpSpPr>
        <a:xfrm>
          <a:off x="0" y="0"/>
          <a:ext cx="0" cy="0"/>
          <a:chOff x="0" y="0"/>
          <a:chExt cx="0" cy="0"/>
        </a:xfrm>
      </p:grpSpPr>
      <p:sp>
        <p:nvSpPr>
          <p:cNvPr id="110" name="Shape 11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1" name="Shape 111"/>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I’m going to start with package installers. They’re not necessarily the first step if, say, you already have a virtual environment package installed, but understanding these is important foundational knowledge for this talk.</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The python standard library and the python ecosystem as a whole is full of packages that do anything from </a:t>
            </a:r>
          </a:p>
          <a:p>
            <a:pPr indent="-304800" lvl="0" marL="9144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help you manage your development environment, to </a:t>
            </a:r>
          </a:p>
          <a:p>
            <a:pPr indent="-304800" lvl="0" marL="9144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help you parse URLs within your app, to </a:t>
            </a:r>
          </a:p>
          <a:p>
            <a:pPr indent="-304800" lvl="0" marL="9144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communicating with your database...lots of super helpful things already coded and ready to go so that you don’t have to write these more repetitive bits yourself.</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These can be found in the Python Package Index, AKA PyPI.</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There are also frameworks you can install that automatically set up large parts of your application and make getting started much easier.</a:t>
            </a:r>
          </a:p>
          <a:p>
            <a:pPr indent="-304800" lvl="0" marL="457200">
              <a:lnSpc>
                <a:spcPct val="112500"/>
              </a:lnSpc>
              <a:spcBef>
                <a:spcPts val="0"/>
              </a:spcBef>
              <a:spcAft>
                <a:spcPts val="700"/>
              </a:spcAft>
              <a:buClr>
                <a:srgbClr val="333333"/>
              </a:buClr>
              <a:buSzPct val="100000"/>
              <a:buChar char="●"/>
            </a:pPr>
            <a:r>
              <a:rPr lang="en" sz="1200">
                <a:solidFill>
                  <a:srgbClr val="333333"/>
                </a:solidFill>
                <a:highlight>
                  <a:srgbClr val="FFFFFF"/>
                </a:highlight>
              </a:rPr>
              <a:t>In order to access these packages, frameworks, etc., you need to install them. And there are a few ways to do that.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5" name="Shape 115"/>
        <p:cNvGrpSpPr/>
        <p:nvPr/>
      </p:nvGrpSpPr>
      <p:grpSpPr>
        <a:xfrm>
          <a:off x="0" y="0"/>
          <a:ext cx="0" cy="0"/>
          <a:chOff x="0" y="0"/>
          <a:chExt cx="0" cy="0"/>
        </a:xfrm>
      </p:grpSpPr>
      <p:sp>
        <p:nvSpPr>
          <p:cNvPr id="116" name="Shape 11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7" name="Shape 117"/>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Great debate - I’m not here to comment on it. Just want to explain how they work</a:t>
            </a:r>
          </a:p>
          <a:p>
            <a:pPr indent="-228600" lvl="0" marL="457200" rtl="0">
              <a:spcBef>
                <a:spcPts val="0"/>
              </a:spcBef>
              <a:buChar char="-"/>
            </a:pPr>
            <a:r>
              <a:rPr lang="en">
                <a:solidFill>
                  <a:schemeClr val="dk1"/>
                </a:solidFill>
              </a:rPr>
              <a:t>Both allow you to easily install and manage Python packages</a:t>
            </a:r>
          </a:p>
          <a:p>
            <a:pPr indent="-228600" lvl="0" marL="457200" rtl="0">
              <a:spcBef>
                <a:spcPts val="0"/>
              </a:spcBef>
              <a:buClr>
                <a:schemeClr val="dk1"/>
              </a:buClr>
              <a:buChar char="-"/>
            </a:pPr>
            <a:r>
              <a:rPr lang="en">
                <a:solidFill>
                  <a:schemeClr val="dk1"/>
                </a:solidFill>
              </a:rPr>
              <a:t>package/distribution subtle difference - distribution is what you download, the package is what you use in your app when you ‘import’</a:t>
            </a:r>
          </a:p>
          <a:p>
            <a:pPr indent="-228600" lvl="1" marL="914400" rtl="0">
              <a:spcBef>
                <a:spcPts val="0"/>
              </a:spcBef>
              <a:buClr>
                <a:schemeClr val="dk1"/>
              </a:buClr>
              <a:buChar char="-"/>
            </a:pPr>
            <a:r>
              <a:rPr lang="en">
                <a:solidFill>
                  <a:schemeClr val="dk1"/>
                </a:solidFill>
              </a:rPr>
              <a:t>Distribution is whole setup including packages and dependencies, package is the core functionality you import that runs</a:t>
            </a:r>
          </a:p>
          <a:p>
            <a:pPr indent="-228600" lvl="0" marL="457200" rtl="0">
              <a:spcBef>
                <a:spcPts val="0"/>
              </a:spcBef>
              <a:buClr>
                <a:schemeClr val="dk1"/>
              </a:buClr>
              <a:buChar char="-"/>
            </a:pPr>
            <a:r>
              <a:t/>
            </a:r>
            <a:endParaRPr>
              <a:solidFill>
                <a:schemeClr val="dk1"/>
              </a:solidFill>
            </a:endParaRPr>
          </a:p>
          <a:p>
            <a:pPr indent="-228600" lvl="0" marL="457200" rtl="0">
              <a:spcBef>
                <a:spcPts val="0"/>
              </a:spcBef>
              <a:buChar char="-"/>
            </a:pPr>
            <a:r>
              <a:rPr lang="en"/>
              <a:t>Both work with setuptools’s setup.py to install packages onto your system or environment</a:t>
            </a:r>
          </a:p>
          <a:p>
            <a:pPr indent="-228600" lvl="0" marL="457200" rtl="0">
              <a:spcBef>
                <a:spcPts val="0"/>
              </a:spcBef>
              <a:buChar char="-"/>
            </a:pPr>
            <a:r>
              <a:rPr lang="en"/>
              <a:t>There are some key differences and I’ll get into those, but first….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228600" lvl="0" marL="457200" rtl="0">
              <a:spcBef>
                <a:spcPts val="0"/>
              </a:spcBef>
              <a:buChar char="●"/>
            </a:pPr>
            <a:r>
              <a:rPr lang="en" sz="1200">
                <a:solidFill>
                  <a:srgbClr val="333333"/>
                </a:solidFill>
                <a:highlight>
                  <a:srgbClr val="FFFFFF"/>
                </a:highlight>
              </a:rPr>
              <a:t>Setuptools was built for the package creation side to make distributions easier, more consistent, and keep their dependencies up to date</a:t>
            </a:r>
          </a:p>
          <a:p>
            <a:pPr indent="-304800" lvl="0" marL="457200" rtl="0">
              <a:spcBef>
                <a:spcPts val="0"/>
              </a:spcBef>
              <a:buClr>
                <a:srgbClr val="333333"/>
              </a:buClr>
              <a:buSzPct val="100000"/>
              <a:buChar char="●"/>
            </a:pPr>
            <a:r>
              <a:rPr lang="en" sz="1200">
                <a:solidFill>
                  <a:srgbClr val="333333"/>
                </a:solidFill>
                <a:highlight>
                  <a:srgbClr val="FFFFFF"/>
                </a:highlight>
              </a:rPr>
              <a:t>So basically if you are writing a package to distribute on PyPI, setuptools can make your life way easier</a:t>
            </a:r>
          </a:p>
          <a:p>
            <a:pPr indent="-304800" lvl="0" marL="457200" rtl="0">
              <a:spcBef>
                <a:spcPts val="0"/>
              </a:spcBef>
              <a:buClr>
                <a:srgbClr val="333333"/>
              </a:buClr>
              <a:buSzPct val="100000"/>
              <a:buChar char="●"/>
            </a:pPr>
            <a:r>
              <a:rPr lang="en" sz="1200">
                <a:solidFill>
                  <a:srgbClr val="333333"/>
                </a:solidFill>
                <a:highlight>
                  <a:srgbClr val="FFFFFF"/>
                </a:highlight>
              </a:rPr>
              <a:t>It also works on the distribution download end to ensure pip and easy_install are able to access the information they need when installing distributions.</a:t>
            </a:r>
          </a:p>
          <a:p>
            <a:pPr indent="-304800" lvl="0" marL="457200" rtl="0">
              <a:spcBef>
                <a:spcPts val="0"/>
              </a:spcBef>
              <a:buClr>
                <a:srgbClr val="333333"/>
              </a:buClr>
              <a:buSzPct val="100000"/>
              <a:buChar char="●"/>
            </a:pPr>
            <a:r>
              <a:rPr lang="en" sz="1200">
                <a:solidFill>
                  <a:srgbClr val="333333"/>
                </a:solidFill>
                <a:highlight>
                  <a:srgbClr val="FFFFFF"/>
                </a:highlight>
              </a:rPr>
              <a:t>You don’t need to install setuptools, it’s included in python and updates intelligently when you need an update.</a:t>
            </a:r>
          </a:p>
          <a:p>
            <a:pPr indent="-304800" lvl="0" marL="457200">
              <a:spcBef>
                <a:spcPts val="0"/>
              </a:spcBef>
              <a:buClr>
                <a:srgbClr val="333333"/>
              </a:buClr>
              <a:buSzPct val="100000"/>
              <a:buChar char="●"/>
            </a:pPr>
            <a:r>
              <a:rPr lang="en" sz="1200">
                <a:solidFill>
                  <a:srgbClr val="333333"/>
                </a:solidFill>
                <a:highlight>
                  <a:srgbClr val="FFFFFF"/>
                </a:highlight>
              </a:rPr>
              <a:t>In an attempt to get a bit more granular - setuptools builds on top of the functionality of distutils. What is distutils? Well, I started to look into that, but stopped CHANGE SLIDE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8" name="Shape 128"/>
        <p:cNvGrpSpPr/>
        <p:nvPr/>
      </p:nvGrpSpPr>
      <p:grpSpPr>
        <a:xfrm>
          <a:off x="0" y="0"/>
          <a:ext cx="0" cy="0"/>
          <a:chOff x="0" y="0"/>
          <a:chExt cx="0" cy="0"/>
        </a:xfrm>
      </p:grpSpPr>
      <p:sp>
        <p:nvSpPr>
          <p:cNvPr id="129" name="Shape 12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0" name="Shape 130"/>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304800" lvl="0" marL="457200" rtl="0">
              <a:spcBef>
                <a:spcPts val="0"/>
              </a:spcBef>
              <a:buClr>
                <a:srgbClr val="333333"/>
              </a:buClr>
              <a:buSzPct val="100000"/>
              <a:buChar char="●"/>
            </a:pPr>
            <a:r>
              <a:rPr lang="en" sz="1200">
                <a:solidFill>
                  <a:srgbClr val="333333"/>
                </a:solidFill>
                <a:highlight>
                  <a:srgbClr val="FFFFFF"/>
                </a:highlight>
              </a:rPr>
              <a:t>when I saw that by the second paragraph of the distutils documentation it all but tells you to use setuptools instead, and then proceeds to list the benefits of setuptools</a:t>
            </a:r>
          </a:p>
          <a:p>
            <a:pPr indent="-304800" lvl="0" marL="457200">
              <a:spcBef>
                <a:spcPts val="0"/>
              </a:spcBef>
              <a:buClr>
                <a:srgbClr val="333333"/>
              </a:buClr>
              <a:buSzPct val="100000"/>
              <a:buChar char="●"/>
            </a:pPr>
            <a:r>
              <a:rPr lang="en" sz="1200">
                <a:solidFill>
                  <a:srgbClr val="333333"/>
                </a:solidFill>
                <a:highlight>
                  <a:srgbClr val="FFFFFF"/>
                </a:highlight>
              </a:rPr>
              <a:t>Despite this, people also </a:t>
            </a:r>
            <a:r>
              <a:rPr lang="en">
                <a:solidFill>
                  <a:schemeClr val="dk1"/>
                </a:solidFill>
              </a:rPr>
              <a:t>have strong opinions about setuptools vs. distutils, but for the purposes of this talk, this is all you really need to know.</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All of this is pretty similar to what pip does, nothing too hugely different here</a:t>
            </a:r>
          </a:p>
          <a:p>
            <a:pPr indent="-228600" lvl="1" marL="914400" rtl="0">
              <a:spcBef>
                <a:spcPts val="0"/>
              </a:spcBef>
              <a:buChar char="-"/>
            </a:pPr>
            <a:r>
              <a:rPr lang="en"/>
              <a:t>Works with setuptools’s setup.py</a:t>
            </a:r>
          </a:p>
          <a:p>
            <a:pPr indent="-228600" lvl="1" marL="914400" rtl="0">
              <a:spcBef>
                <a:spcPts val="0"/>
              </a:spcBef>
              <a:buChar char="-"/>
            </a:pPr>
            <a:r>
              <a:rPr lang="en"/>
              <a:t>Finds the distribution and required libraries</a:t>
            </a:r>
          </a:p>
          <a:p>
            <a:pPr indent="-228600" lvl="1" marL="914400" rtl="0">
              <a:spcBef>
                <a:spcPts val="0"/>
              </a:spcBef>
              <a:buChar char="-"/>
            </a:pPr>
            <a:r>
              <a:rPr lang="en"/>
              <a:t>Installs into site-packages directory</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1" name="Shape 141"/>
        <p:cNvGrpSpPr/>
        <p:nvPr/>
      </p:nvGrpSpPr>
      <p:grpSpPr>
        <a:xfrm>
          <a:off x="0" y="0"/>
          <a:ext cx="0" cy="0"/>
          <a:chOff x="0" y="0"/>
          <a:chExt cx="0" cy="0"/>
        </a:xfrm>
      </p:grpSpPr>
      <p:sp>
        <p:nvSpPr>
          <p:cNvPr id="142" name="Shape 1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3" name="Shape 143"/>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What’s different...</a:t>
            </a:r>
          </a:p>
          <a:p>
            <a:pPr indent="-228600" lvl="0" marL="457200" rtl="0">
              <a:spcBef>
                <a:spcPts val="0"/>
              </a:spcBef>
              <a:buChar char="-"/>
            </a:pPr>
            <a:r>
              <a:rPr lang="en"/>
              <a:t>Modifies sys.path</a:t>
            </a:r>
          </a:p>
          <a:p>
            <a:pPr indent="-228600" lvl="0" marL="457200" rtl="0">
              <a:spcBef>
                <a:spcPts val="0"/>
              </a:spcBef>
              <a:buChar char="-"/>
            </a:pPr>
            <a:r>
              <a:rPr lang="en"/>
              <a:t>sys.path is part of a python module called sys which helps set up system-specific definitions</a:t>
            </a:r>
          </a:p>
          <a:p>
            <a:pPr indent="-228600" lvl="0" marL="457200" rtl="0">
              <a:spcBef>
                <a:spcPts val="0"/>
              </a:spcBef>
              <a:buClr>
                <a:schemeClr val="dk1"/>
              </a:buClr>
              <a:buChar char="-"/>
            </a:pPr>
            <a:r>
              <a:rPr lang="en">
                <a:solidFill>
                  <a:schemeClr val="dk1"/>
                </a:solidFill>
              </a:rPr>
              <a:t>sys.path generated from the PYTHONPATH variable</a:t>
            </a:r>
          </a:p>
          <a:p>
            <a:pPr indent="-228600" lvl="0" marL="457200" rtl="0">
              <a:spcBef>
                <a:spcPts val="0"/>
              </a:spcBef>
              <a:buClr>
                <a:schemeClr val="dk1"/>
              </a:buClr>
              <a:buChar char="-"/>
            </a:pPr>
            <a:r>
              <a:rPr lang="en">
                <a:solidFill>
                  <a:schemeClr val="dk1"/>
                </a:solidFill>
              </a:rPr>
              <a:t>PYTHONPATH is an environment variable that influences python’s behavior and is specified in the command line environment, so it might be defined in your bash_profile</a:t>
            </a:r>
          </a:p>
          <a:p>
            <a:pPr indent="-228600" lvl="0" marL="457200" rtl="0">
              <a:spcBef>
                <a:spcPts val="0"/>
              </a:spcBef>
              <a:buChar char="-"/>
            </a:pPr>
            <a:r>
              <a:rPr lang="en">
                <a:solidFill>
                  <a:schemeClr val="dk1"/>
                </a:solidFill>
              </a:rPr>
              <a:t>a list of strings that specifies the search path for the modules installed on your system or environment</a:t>
            </a:r>
          </a:p>
          <a:p>
            <a:pPr indent="-228600" lvl="0" marL="457200" rtl="0">
              <a:spcBef>
                <a:spcPts val="0"/>
              </a:spcBef>
              <a:buClr>
                <a:schemeClr val="dk1"/>
              </a:buClr>
              <a:buChar char="-"/>
            </a:pPr>
            <a:r>
              <a:rPr lang="en">
                <a:solidFill>
                  <a:schemeClr val="dk1"/>
                </a:solidFill>
              </a:rPr>
              <a:t>So easy_install modifies sys.path to ensure it points to the appropriate version of a distribution</a:t>
            </a:r>
          </a:p>
          <a:p>
            <a:pPr indent="-228600" lvl="0" marL="457200" rtl="0">
              <a:spcBef>
                <a:spcPts val="0"/>
              </a:spcBef>
              <a:buChar char="-"/>
            </a:pPr>
            <a:r>
              <a:rPr lang="en"/>
              <a:t>Allows multiple versions of a package in a single environment, that can be used by multiple projects so long as that project specifies which version it requires at runtime</a:t>
            </a:r>
          </a:p>
          <a:p>
            <a:pPr indent="-228600" lvl="1" marL="914400" rtl="0">
              <a:spcBef>
                <a:spcPts val="0"/>
              </a:spcBef>
              <a:buChar char="-"/>
            </a:pPr>
            <a:r>
              <a:rPr lang="en"/>
              <a:t>So you can have multiple versions of a package, but if your program that requires the older version does not specify which version it needs, the code might execute based on the newer version of the package, which could break it. And I’ll touch in a bit more about those kinds of conflicts later.</a:t>
            </a:r>
          </a:p>
          <a:p>
            <a:pPr indent="-228600" lvl="0" marL="457200" rtl="0">
              <a:spcBef>
                <a:spcPts val="0"/>
              </a:spcBef>
              <a:buChar char="-"/>
            </a:pPr>
            <a:r>
              <a:rPr lang="en"/>
              <a:t>.egg is just a file type that supports unicode and has a good compression algorithm</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lnSpc>
                <a:spcPct val="115000"/>
              </a:lnSpc>
              <a:spcBef>
                <a:spcPts val="0"/>
              </a:spcBef>
              <a:buChar char="-"/>
            </a:pPr>
            <a:r>
              <a:rPr lang="en">
                <a:solidFill>
                  <a:schemeClr val="dk1"/>
                </a:solidFill>
              </a:rPr>
              <a:t>Takes arguments, resolves dependencies</a:t>
            </a:r>
          </a:p>
          <a:p>
            <a:pPr indent="-228600" lvl="0" marL="457200" rtl="0">
              <a:lnSpc>
                <a:spcPct val="115000"/>
              </a:lnSpc>
              <a:spcBef>
                <a:spcPts val="0"/>
              </a:spcBef>
              <a:buClr>
                <a:schemeClr val="dk1"/>
              </a:buClr>
              <a:buChar char="-"/>
            </a:pPr>
            <a:r>
              <a:rPr lang="en">
                <a:solidFill>
                  <a:schemeClr val="dk1"/>
                </a:solidFill>
              </a:rPr>
              <a:t>What this means is it works with setup.py to generate metadata on package depedencies</a:t>
            </a:r>
          </a:p>
          <a:p>
            <a:pPr indent="-228600" lvl="0" marL="457200" rtl="0">
              <a:lnSpc>
                <a:spcPct val="115000"/>
              </a:lnSpc>
              <a:spcBef>
                <a:spcPts val="0"/>
              </a:spcBef>
              <a:buClr>
                <a:schemeClr val="dk1"/>
              </a:buClr>
              <a:buChar char="-"/>
            </a:pPr>
            <a:r>
              <a:rPr lang="en">
                <a:solidFill>
                  <a:schemeClr val="dk1"/>
                </a:solidFill>
              </a:rPr>
              <a:t>When I say dependencies, what I mean is if your package requires other packages to run, those packages are your dependencies.</a:t>
            </a:r>
          </a:p>
          <a:p>
            <a:pPr indent="-228600" lvl="0" marL="457200" rtl="0">
              <a:lnSpc>
                <a:spcPct val="115000"/>
              </a:lnSpc>
              <a:spcBef>
                <a:spcPts val="0"/>
              </a:spcBef>
              <a:buClr>
                <a:schemeClr val="dk1"/>
              </a:buClr>
              <a:buChar char="-"/>
            </a:pPr>
            <a:r>
              <a:rPr lang="en">
                <a:solidFill>
                  <a:schemeClr val="dk1"/>
                </a:solidFill>
              </a:rPr>
              <a:t>For example, pip might use pkg_resources to parse and read distribution and version requirements from this metadata</a:t>
            </a:r>
          </a:p>
          <a:p>
            <a:pPr indent="-228600" lvl="0" marL="457200" rtl="0">
              <a:lnSpc>
                <a:spcPct val="115000"/>
              </a:lnSpc>
              <a:spcBef>
                <a:spcPts val="0"/>
              </a:spcBef>
              <a:buChar char="-"/>
            </a:pPr>
            <a:r>
              <a:rPr lang="en">
                <a:solidFill>
                  <a:schemeClr val="dk1"/>
                </a:solidFill>
              </a:rPr>
              <a:t>pkg_resources is a python module included in setuptools distribution. Provides ability to query metadata about distributions and where they’re installed. </a:t>
            </a:r>
          </a:p>
          <a:p>
            <a:pPr indent="-228600" lvl="0" marL="457200" rtl="0">
              <a:lnSpc>
                <a:spcPct val="115000"/>
              </a:lnSpc>
              <a:spcBef>
                <a:spcPts val="0"/>
              </a:spcBef>
              <a:buChar char="-"/>
            </a:pPr>
            <a:r>
              <a:rPr lang="en">
                <a:solidFill>
                  <a:schemeClr val="dk1"/>
                </a:solidFill>
              </a:rPr>
              <a:t>Pkg_resources is a dependency of pip.</a:t>
            </a:r>
          </a:p>
          <a:p>
            <a:pPr indent="-228600" lvl="0" marL="457200" rtl="0">
              <a:lnSpc>
                <a:spcPct val="115000"/>
              </a:lnSpc>
              <a:spcBef>
                <a:spcPts val="0"/>
              </a:spcBef>
              <a:buClr>
                <a:schemeClr val="dk1"/>
              </a:buClr>
              <a:buChar char="-"/>
            </a:pPr>
            <a:r>
              <a:rPr lang="en">
                <a:solidFill>
                  <a:schemeClr val="dk1"/>
                </a:solidFill>
              </a:rPr>
              <a:t>What this use of pkg_resources means is it finds a package, figures out what other packages that package relies on, and installs those as well, but unlike easy_install it will upgrade a version if it determines it necessary; it won’t allow multiple versions in a single environment.</a:t>
            </a:r>
          </a:p>
          <a:p>
            <a:pPr indent="-228600" lvl="0" marL="457200" rtl="0">
              <a:lnSpc>
                <a:spcPct val="115000"/>
              </a:lnSpc>
              <a:spcBef>
                <a:spcPts val="0"/>
              </a:spcBef>
              <a:buClr>
                <a:schemeClr val="dk1"/>
              </a:buClr>
              <a:buChar char="-"/>
            </a:pPr>
            <a:r>
              <a:rPr lang="en">
                <a:solidFill>
                  <a:schemeClr val="dk1"/>
                </a:solidFill>
              </a:rPr>
              <a:t>As a rule, it assumes the latest version of a package that satisfies given constraints is the best version</a:t>
            </a:r>
          </a:p>
          <a:p>
            <a:pPr lvl="0">
              <a:lnSpc>
                <a:spcPct val="115000"/>
              </a:lnSpc>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4" name="Shape 154"/>
        <p:cNvGrpSpPr/>
        <p:nvPr/>
      </p:nvGrpSpPr>
      <p:grpSpPr>
        <a:xfrm>
          <a:off x="0" y="0"/>
          <a:ext cx="0" cy="0"/>
          <a:chOff x="0" y="0"/>
          <a:chExt cx="0" cy="0"/>
        </a:xfrm>
      </p:grpSpPr>
      <p:sp>
        <p:nvSpPr>
          <p:cNvPr id="155" name="Shape 1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6" name="Shape 156"/>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Builds wheels where it can</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a:p>
            <a:pPr indent="-228600" lvl="0" marL="457200" rtl="0">
              <a:spcBef>
                <a:spcPts val="0"/>
              </a:spcBef>
              <a:buChar char="-"/>
            </a:pPr>
            <a:r>
              <a:rPr lang="en"/>
              <a:t>Wheels/.whl files are meant to replace eggs</a:t>
            </a:r>
          </a:p>
          <a:p>
            <a:pPr indent="-228600" lvl="1" marL="914400" rtl="0">
              <a:spcBef>
                <a:spcPts val="0"/>
              </a:spcBef>
              <a:buChar char="-"/>
            </a:pPr>
            <a:r>
              <a:rPr lang="en" sz="1200">
                <a:solidFill>
                  <a:srgbClr val="333333"/>
                </a:solidFill>
                <a:highlight>
                  <a:srgbClr val="FFFFFF"/>
                </a:highlight>
              </a:rPr>
              <a:t>Wheel and egg are both packaging formats, significant to the installation process</a:t>
            </a:r>
          </a:p>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rIns="91425" tIns="91425">
            <a:noAutofit/>
          </a:bodyPr>
          <a:lstStyle/>
          <a:p>
            <a:pPr indent="-228600" lvl="1" marL="914400">
              <a:spcBef>
                <a:spcPts val="0"/>
              </a:spcBef>
              <a:buClr>
                <a:schemeClr val="dk1"/>
              </a:buClr>
              <a:buChar char="-"/>
            </a:pPr>
            <a:r>
              <a:rPr lang="en" sz="1200">
                <a:solidFill>
                  <a:srgbClr val="333333"/>
                </a:solidFill>
              </a:rPr>
              <a:t>Wheel and egg are both packaging formats, significant to the installation process</a:t>
            </a:r>
          </a:p>
          <a:p>
            <a:pPr indent="-228600" lvl="1" marL="914400">
              <a:spcBef>
                <a:spcPts val="0"/>
              </a:spcBef>
              <a:buClr>
                <a:schemeClr val="dk1"/>
              </a:buClr>
              <a:buChar char="-"/>
            </a:pPr>
            <a:r>
              <a:rPr lang="en" sz="1200">
                <a:solidFill>
                  <a:srgbClr val="333333"/>
                </a:solidFill>
              </a:rPr>
              <a:t>documentation seems to favor wheel because it is more versatile - easier to change formats, also they are versioned</a:t>
            </a:r>
          </a:p>
          <a:p>
            <a:pPr indent="-228600" lvl="1" marL="914400">
              <a:spcBef>
                <a:spcPts val="0"/>
              </a:spcBef>
              <a:buClr>
                <a:schemeClr val="dk1"/>
              </a:buClr>
              <a:buChar char="-"/>
            </a:pPr>
            <a:r>
              <a:rPr lang="en">
                <a:solidFill>
                  <a:schemeClr val="dk1"/>
                </a:solidFill>
              </a:rPr>
              <a:t>Wheels have faster and more consistent installation, performance optimizations such as better caching for testing and continuous integration</a:t>
            </a:r>
          </a:p>
          <a:p>
            <a:pPr indent="-228600" lvl="1" marL="914400">
              <a:spcBef>
                <a:spcPts val="0"/>
              </a:spcBef>
              <a:buClr>
                <a:schemeClr val="dk1"/>
              </a:buClr>
              <a:buChar char="-"/>
            </a:pPr>
            <a:r>
              <a:rPr lang="en">
                <a:solidFill>
                  <a:schemeClr val="dk1"/>
                </a:solidFill>
              </a:rPr>
              <a:t>If pip is working with .eggs, it needs to grab egg_info from setup.py. Wheels avoid setup.py i.e. don’t run unnecessary scripts upon installation,</a:t>
            </a:r>
          </a:p>
          <a:p>
            <a:pPr indent="-228600" lvl="1" marL="914400">
              <a:spcBef>
                <a:spcPts val="0"/>
              </a:spcBef>
              <a:buClr>
                <a:schemeClr val="dk1"/>
              </a:buClr>
              <a:buChar char="-"/>
            </a:pPr>
            <a:r>
              <a:rPr lang="en">
                <a:solidFill>
                  <a:schemeClr val="dk1"/>
                </a:solidFill>
              </a:rPr>
              <a:t>also create .pyc files on installation to ensure they match the python interpreter being used </a:t>
            </a:r>
            <a:r>
              <a:rPr lang="en" sz="1200">
                <a:solidFill>
                  <a:srgbClr val="333333"/>
                </a:solidFill>
              </a:rPr>
              <a:t>- single wheel can be both 2 and 3 compatible</a:t>
            </a:r>
          </a:p>
          <a:p>
            <a:pPr lvl="0">
              <a:spcBef>
                <a:spcPts val="0"/>
              </a:spcBef>
              <a:buClr>
                <a:schemeClr val="dk1"/>
              </a:buClr>
              <a:buSzPct val="100000"/>
              <a:buFont typeface="Arial"/>
              <a:buNone/>
            </a:pPr>
            <a:r>
              <a:t/>
            </a:r>
            <a:endParaRPr>
              <a:solidFill>
                <a:schemeClr val="dk1"/>
              </a:solidFill>
            </a:endParaRPr>
          </a:p>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6" name="Shape 56"/>
        <p:cNvGrpSpPr/>
        <p:nvPr/>
      </p:nvGrpSpPr>
      <p:grpSpPr>
        <a:xfrm>
          <a:off x="0" y="0"/>
          <a:ext cx="0" cy="0"/>
          <a:chOff x="0" y="0"/>
          <a:chExt cx="0" cy="0"/>
        </a:xfrm>
      </p:grpSpPr>
      <p:sp>
        <p:nvSpPr>
          <p:cNvPr id="57" name="Shape 5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8" name="Shape 58"/>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If learning language first is the route you take, then you can have a perfectly viable understanding of how to write an app, without any understanding of how to build one. </a:t>
            </a:r>
          </a:p>
          <a:p>
            <a:pPr indent="-304800" lvl="0" marL="457200">
              <a:lnSpc>
                <a:spcPct val="112500"/>
              </a:lnSpc>
              <a:spcBef>
                <a:spcPts val="0"/>
              </a:spcBef>
              <a:spcAft>
                <a:spcPts val="700"/>
              </a:spcAft>
              <a:buClr>
                <a:srgbClr val="333333"/>
              </a:buClr>
              <a:buSzPct val="100000"/>
              <a:buChar char="-"/>
            </a:pPr>
            <a:r>
              <a:rPr lang="en" sz="1200">
                <a:solidFill>
                  <a:srgbClr val="333333"/>
                </a:solidFill>
                <a:highlight>
                  <a:srgbClr val="FFFFFF"/>
                </a:highlight>
              </a:rPr>
              <a:t>Here we have an example of a model view controller (MVC) setup, and this is probably the limit of what you know. You might know how to tie routes to handlers, and you might know how to use models to talk to your database, but the database itself is just a mysterious entity, and you have no idea how a particular route is called.</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 name="Shape 17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marR="0" rtl="0" algn="l">
              <a:lnSpc>
                <a:spcPct val="100000"/>
              </a:lnSpc>
              <a:spcBef>
                <a:spcPts val="0"/>
              </a:spcBef>
              <a:spcAft>
                <a:spcPts val="0"/>
              </a:spcAft>
              <a:buNone/>
            </a:pPr>
            <a:r>
              <a:t/>
            </a:r>
            <a:endParaRPr/>
          </a:p>
          <a:p>
            <a:pPr indent="-228600" lvl="0" marL="457200" rtl="0">
              <a:spcBef>
                <a:spcPts val="0"/>
              </a:spcBef>
              <a:buChar char="-"/>
            </a:pPr>
            <a:r>
              <a:rPr lang="en"/>
              <a:t>Continuing with pip..</a:t>
            </a:r>
          </a:p>
          <a:p>
            <a:pPr indent="-228600" lvl="0" marL="457200" rtl="0">
              <a:spcBef>
                <a:spcPts val="0"/>
              </a:spcBef>
              <a:buChar char="-"/>
            </a:pPr>
            <a:r>
              <a:rPr lang="en"/>
              <a:t>Installs packages and uninstalls anything being upgraded or replaced, so you can’t have more than one version on a single environment</a:t>
            </a:r>
          </a:p>
          <a:p>
            <a:pPr indent="-228600" lvl="0" marL="457200" rtl="0">
              <a:spcBef>
                <a:spcPts val="0"/>
              </a:spcBef>
              <a:buChar char="-"/>
            </a:pPr>
            <a:r>
              <a:rPr lang="en"/>
              <a:t>Installs dependencies (gleaned from the metadata) before dependents</a:t>
            </a:r>
          </a:p>
          <a:p>
            <a:pPr indent="-228600" lvl="0" marL="457200" rtl="0">
              <a:spcBef>
                <a:spcPts val="0"/>
              </a:spcBef>
              <a:buChar char="-"/>
            </a:pPr>
            <a:r>
              <a:rPr lang="en"/>
              <a:t>Uses option --single-version-externally-managed, and here’s where eggs and wheels come in again. This option forces setuptools to install in a more flat manner as a wheel than it would with easy_install, which makes pip processing .eggs a bit trickier</a:t>
            </a:r>
          </a:p>
          <a:p>
            <a:pPr indent="-228600" lvl="0" marL="457200" rtl="0">
              <a:spcBef>
                <a:spcPts val="0"/>
              </a:spcBef>
              <a:buChar char="-"/>
            </a:pPr>
            <a:r>
              <a:rPr lang="en"/>
              <a:t>Requirements.txt - Pip introduced the idea of requirements files. Pip</a:t>
            </a:r>
            <a:r>
              <a:rPr lang="en">
                <a:solidFill>
                  <a:schemeClr val="dk2"/>
                </a:solidFill>
              </a:rPr>
              <a:t> generates a requirements.txt file that specifies all required packages and their corresponding versions needed for said package, and thus makes it much easier to replicate environments</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4" name="Shape 184"/>
        <p:cNvGrpSpPr/>
        <p:nvPr/>
      </p:nvGrpSpPr>
      <p:grpSpPr>
        <a:xfrm>
          <a:off x="0" y="0"/>
          <a:ext cx="0" cy="0"/>
          <a:chOff x="0" y="0"/>
          <a:chExt cx="0" cy="0"/>
        </a:xfrm>
      </p:grpSpPr>
      <p:sp>
        <p:nvSpPr>
          <p:cNvPr id="185" name="Shape 1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6" name="Shape 186"/>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So, great! You know the secrets now to install whatever packages you might need.</a:t>
            </a:r>
          </a:p>
          <a:p>
            <a:pPr indent="-228600" lvl="0" marL="457200" rtl="0">
              <a:spcBef>
                <a:spcPts val="0"/>
              </a:spcBef>
              <a:buChar char="-"/>
            </a:pPr>
            <a:r>
              <a:rPr lang="en"/>
              <a:t>This is a huge step toward knowing how to build an app, but these packages can cause a lot of problems on your system or in your app if not managed correctly.</a:t>
            </a:r>
          </a:p>
          <a:p>
            <a:pPr indent="-228600" lvl="0" marL="457200" rtl="0">
              <a:spcBef>
                <a:spcPts val="0"/>
              </a:spcBef>
              <a:buChar char="-"/>
            </a:pPr>
            <a:r>
              <a:rPr lang="en"/>
              <a:t>Many PyPI packages are actively maintained - iterate over time and have different versions</a:t>
            </a:r>
          </a:p>
          <a:p>
            <a:pPr indent="-228600" lvl="0" marL="457200" rtl="0">
              <a:spcBef>
                <a:spcPts val="0"/>
              </a:spcBef>
              <a:buChar char="-"/>
            </a:pPr>
            <a:r>
              <a:rPr lang="en"/>
              <a:t>Sometimes new versions are backwards compatible, but sometimes not. Often there are issues if both are installed in the same system</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9" name="Shape 189"/>
        <p:cNvGrpSpPr/>
        <p:nvPr/>
      </p:nvGrpSpPr>
      <p:grpSpPr>
        <a:xfrm>
          <a:off x="0" y="0"/>
          <a:ext cx="0" cy="0"/>
          <a:chOff x="0" y="0"/>
          <a:chExt cx="0" cy="0"/>
        </a:xfrm>
      </p:grpSpPr>
      <p:sp>
        <p:nvSpPr>
          <p:cNvPr id="190" name="Shape 1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1" name="Shape 19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While there are many different ways conflicting versions can mess you up, here’s an explanation of one of the simpler scenarios in which this could happen:</a:t>
            </a:r>
          </a:p>
          <a:p>
            <a:pPr indent="-228600" lvl="0" marL="457200" rtl="0">
              <a:spcBef>
                <a:spcPts val="0"/>
              </a:spcBef>
              <a:buChar char="-"/>
            </a:pPr>
            <a:r>
              <a:rPr lang="en"/>
              <a:t>Your OS</a:t>
            </a:r>
          </a:p>
          <a:p>
            <a:pPr indent="-228600" lvl="0" marL="457200" rtl="0">
              <a:spcBef>
                <a:spcPts val="0"/>
              </a:spcBef>
              <a:buChar char="-"/>
            </a:pPr>
            <a:r>
              <a:rPr lang="en"/>
              <a:t>App_1</a:t>
            </a:r>
          </a:p>
          <a:p>
            <a:pPr indent="-228600" lvl="0" marL="457200">
              <a:spcBef>
                <a:spcPts val="0"/>
              </a:spcBef>
              <a:buChar char="-"/>
            </a:pPr>
            <a:r>
              <a:rPr lang="en"/>
              <a:t>Sqlalchemy is a package that helps you query and perform advanced operations on data in your database.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What’s the solution? Virtual environments!</a:t>
            </a:r>
          </a:p>
          <a:p>
            <a:pPr indent="-228600" lvl="0" marL="457200" rtl="0">
              <a:spcBef>
                <a:spcPts val="0"/>
              </a:spcBef>
              <a:buChar char="-"/>
            </a:pPr>
            <a:r>
              <a:rPr lang="en"/>
              <a:t>Virtual environments allow you to install different versions of packages across your system and keep them isolated from one another so that apps that require different versions still work on your system, so long as they point to the appropriate virtual environment.</a:t>
            </a:r>
          </a:p>
          <a:p>
            <a:pPr indent="-228600" lvl="0" marL="457200" rtl="0">
              <a:spcBef>
                <a:spcPts val="0"/>
              </a:spcBef>
              <a:buChar char="-"/>
            </a:pPr>
            <a:r>
              <a:rPr lang="en"/>
              <a:t>You can use pip and easy_install to get these going</a:t>
            </a:r>
          </a:p>
          <a:p>
            <a:pPr indent="-298450" lvl="0" marL="457200" rtl="0">
              <a:lnSpc>
                <a:spcPct val="112500"/>
              </a:lnSpc>
              <a:spcBef>
                <a:spcPts val="0"/>
              </a:spcBef>
              <a:spcAft>
                <a:spcPts val="700"/>
              </a:spcAft>
              <a:buSzPct val="100000"/>
              <a:buChar char="-"/>
            </a:pPr>
            <a:r>
              <a:rPr lang="en">
                <a:solidFill>
                  <a:srgbClr val="333333"/>
                </a:solidFill>
                <a:highlight>
                  <a:srgbClr val="FFFFFF"/>
                </a:highlight>
              </a:rPr>
              <a:t>Some people prefer not to use virtual environments</a:t>
            </a:r>
          </a:p>
          <a:p>
            <a:pPr indent="-298450" lvl="0" marL="457200" rtl="0">
              <a:lnSpc>
                <a:spcPct val="112500"/>
              </a:lnSpc>
              <a:spcBef>
                <a:spcPts val="0"/>
              </a:spcBef>
              <a:spcAft>
                <a:spcPts val="700"/>
              </a:spcAft>
              <a:buSzPct val="100000"/>
              <a:buChar char="-"/>
            </a:pPr>
            <a:r>
              <a:rPr lang="en">
                <a:solidFill>
                  <a:srgbClr val="333333"/>
                </a:solidFill>
                <a:highlight>
                  <a:srgbClr val="FFFFFF"/>
                </a:highlight>
              </a:rPr>
              <a:t>I would like to make a strong case for using them, esp. from a beginner’s perspective</a:t>
            </a:r>
          </a:p>
          <a:p>
            <a:pPr indent="-298450" lvl="0" marL="457200">
              <a:lnSpc>
                <a:spcPct val="112500"/>
              </a:lnSpc>
              <a:spcBef>
                <a:spcPts val="0"/>
              </a:spcBef>
              <a:spcAft>
                <a:spcPts val="700"/>
              </a:spcAft>
              <a:buSzPct val="100000"/>
              <a:buChar char="-"/>
            </a:pPr>
            <a:r>
              <a:rPr lang="en">
                <a:solidFill>
                  <a:srgbClr val="333333"/>
                </a:solidFill>
                <a:highlight>
                  <a:srgbClr val="FFFFFF"/>
                </a:highlight>
              </a:rPr>
              <a:t>If you are downloading something for purposes of development and you don’t know where it will be stored in your computer, or the extent of what it does, just play it safe and start up a VE before you start the download.</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 name="Shape 21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solidFill>
                  <a:srgbClr val="333333"/>
                </a:solidFill>
                <a:highlight>
                  <a:srgbClr val="FFFFFF"/>
                </a:highlight>
              </a:rPr>
              <a:t>Virtualenv is one of the more widely used virtual environment packages in Python, so I’m using it here as an example to give a better idea of the larger concept of a virtual environment. I will touch on other types of virtual environments and isolation methods in a bit.</a:t>
            </a:r>
          </a:p>
          <a:p>
            <a:pPr lvl="0" rtl="0">
              <a:spcBef>
                <a:spcPts val="0"/>
              </a:spcBef>
              <a:buNone/>
            </a:pPr>
            <a:r>
              <a:t/>
            </a:r>
            <a:endParaRPr/>
          </a:p>
          <a:p>
            <a:pPr lvl="0" rtl="0">
              <a:spcBef>
                <a:spcPts val="0"/>
              </a:spcBef>
              <a:buNone/>
            </a:pPr>
            <a:r>
              <a:rPr lang="en"/>
              <a:t>On a high level, you can think of them like this - see these three projects or ‘sites’ on your one system, and each of them is built on a different version of python and runs perfectly well on your computer.</a:t>
            </a:r>
          </a:p>
          <a:p>
            <a:pPr indent="-298450" lvl="0" marL="457200" rtl="0">
              <a:lnSpc>
                <a:spcPct val="115000"/>
              </a:lnSpc>
              <a:spcBef>
                <a:spcPts val="0"/>
              </a:spcBef>
              <a:spcAft>
                <a:spcPts val="400"/>
              </a:spcAft>
              <a:buSzPct val="100000"/>
              <a:buChar char="-"/>
            </a:pPr>
            <a:r>
              <a:rPr lang="en">
                <a:solidFill>
                  <a:srgbClr val="333333"/>
                </a:solidFill>
                <a:highlight>
                  <a:srgbClr val="FFFFFF"/>
                </a:highlight>
              </a:rPr>
              <a:t>Each virtual environment has its own Python binary, which means you can install whichever version of Python you want on each, and it will compile correctly</a:t>
            </a:r>
          </a:p>
          <a:p>
            <a:pPr indent="-298450" lvl="0" marL="457200" rtl="0">
              <a:lnSpc>
                <a:spcPct val="115000"/>
              </a:lnSpc>
              <a:spcBef>
                <a:spcPts val="0"/>
              </a:spcBef>
              <a:spcAft>
                <a:spcPts val="400"/>
              </a:spcAft>
              <a:buSzPct val="100000"/>
              <a:buChar char="-"/>
            </a:pPr>
            <a:r>
              <a:rPr lang="en">
                <a:solidFill>
                  <a:srgbClr val="333333"/>
                </a:solidFill>
                <a:highlight>
                  <a:srgbClr val="FFFFFF"/>
                </a:highlight>
              </a:rPr>
              <a:t>Virtual environments also have their own independent set of installed Python packages in its site directories.</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This is more or less how your file system looks with virtualenvs installed</a:t>
            </a:r>
          </a:p>
          <a:p>
            <a:pPr lvl="0" rtl="0">
              <a:spcBef>
                <a:spcPts val="0"/>
              </a:spcBef>
              <a:buNone/>
            </a:pPr>
            <a:r>
              <a:t/>
            </a:r>
            <a:endParaRPr/>
          </a:p>
          <a:p>
            <a:pPr lvl="0">
              <a:spcBef>
                <a:spcPts val="0"/>
              </a:spcBef>
              <a:buNone/>
            </a:pPr>
            <a:r>
              <a:rPr lang="en"/>
              <a:t>You have your normal system env on the left,</a:t>
            </a:r>
          </a:p>
          <a:p>
            <a:pPr lvl="0" rtl="0">
              <a:spcBef>
                <a:spcPts val="0"/>
              </a:spcBef>
              <a:buNone/>
            </a:pPr>
            <a:r>
              <a:rPr lang="en"/>
              <a:t>On the right you have two projects - mysite and anothersite</a:t>
            </a:r>
          </a:p>
          <a:p>
            <a:pPr lvl="0" rtl="0">
              <a:spcBef>
                <a:spcPts val="0"/>
              </a:spcBef>
              <a:buNone/>
            </a:pPr>
            <a:r>
              <a:rPr lang="en"/>
              <a:t>Each of these have their own virtualenv using different versions of Django, Pinax and Sorl and are living in harmony within one system.</a:t>
            </a:r>
          </a:p>
          <a:p>
            <a:pPr lvl="0" rtl="0">
              <a:spcBef>
                <a:spcPts val="0"/>
              </a:spcBef>
              <a:buNone/>
            </a:pPr>
            <a:r>
              <a:t/>
            </a:r>
            <a:endParaRPr/>
          </a:p>
          <a:p>
            <a:pPr indent="-228600" lvl="0" marL="457200" rtl="0">
              <a:lnSpc>
                <a:spcPct val="115000"/>
              </a:lnSpc>
              <a:spcBef>
                <a:spcPts val="0"/>
              </a:spcBef>
              <a:buClr>
                <a:srgbClr val="333333"/>
              </a:buClr>
              <a:buChar char="-"/>
            </a:pPr>
            <a:r>
              <a:rPr lang="en">
                <a:solidFill>
                  <a:srgbClr val="333333"/>
                </a:solidFill>
                <a:highlight>
                  <a:srgbClr val="FFFFFF"/>
                </a:highlight>
              </a:rPr>
              <a:t>If using a virtual environment, you don’t have to worry about different library versions, because for any one environment you will probably only need one version of a library.</a:t>
            </a:r>
          </a:p>
          <a:p>
            <a:pPr indent="-228600" lvl="0" marL="457200" rtl="0">
              <a:lnSpc>
                <a:spcPct val="115000"/>
              </a:lnSpc>
              <a:spcBef>
                <a:spcPts val="0"/>
              </a:spcBef>
              <a:buClr>
                <a:srgbClr val="333333"/>
              </a:buClr>
              <a:buChar char="-"/>
            </a:pPr>
            <a:r>
              <a:rPr lang="en">
                <a:solidFill>
                  <a:srgbClr val="333333"/>
                </a:solidFill>
                <a:highlight>
                  <a:srgbClr val="FFFFFF"/>
                </a:highlight>
              </a:rPr>
              <a:t>However, on any one machine you probably need different versions, which is why installing packages system-wide is problematic for most libraries.</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3" name="Shape 223"/>
        <p:cNvGrpSpPr/>
        <p:nvPr/>
      </p:nvGrpSpPr>
      <p:grpSpPr>
        <a:xfrm>
          <a:off x="0" y="0"/>
          <a:ext cx="0" cy="0"/>
          <a:chOff x="0" y="0"/>
          <a:chExt cx="0" cy="0"/>
        </a:xfrm>
      </p:grpSpPr>
      <p:sp>
        <p:nvSpPr>
          <p:cNvPr id="224" name="Shape 2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5" name="Shape 22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2500"/>
              </a:lnSpc>
              <a:spcBef>
                <a:spcPts val="0"/>
              </a:spcBef>
              <a:spcAft>
                <a:spcPts val="700"/>
              </a:spcAft>
              <a:buNone/>
            </a:pPr>
            <a:r>
              <a:rPr lang="en" sz="1200">
                <a:solidFill>
                  <a:srgbClr val="333333"/>
                </a:solidFill>
                <a:highlight>
                  <a:srgbClr val="FFFFFF"/>
                </a:highlight>
              </a:rPr>
              <a:t>Python makes setting up a virtual environment super easy. Here’s a bit more about what virtualenv actually does.</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9" name="Shape 229"/>
        <p:cNvGrpSpPr/>
        <p:nvPr/>
      </p:nvGrpSpPr>
      <p:grpSpPr>
        <a:xfrm>
          <a:off x="0" y="0"/>
          <a:ext cx="0" cy="0"/>
          <a:chOff x="0" y="0"/>
          <a:chExt cx="0" cy="0"/>
        </a:xfrm>
      </p:grpSpPr>
      <p:sp>
        <p:nvSpPr>
          <p:cNvPr id="230" name="Shape 2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1" name="Shape 231"/>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Virtualenv creates </a:t>
            </a:r>
            <a:r>
              <a:rPr lang="en">
                <a:solidFill>
                  <a:srgbClr val="333333"/>
                </a:solidFill>
                <a:highlight>
                  <a:srgbClr val="FFFFFF"/>
                </a:highlight>
              </a:rPr>
              <a:t>isolated python environments, each of which has its own python interpreter tailored specifically to the packages and python installed in that environment. </a:t>
            </a:r>
          </a:p>
          <a:p>
            <a:pPr indent="-228600" lvl="0" marL="457200" rtl="0">
              <a:spcBef>
                <a:spcPts val="0"/>
              </a:spcBef>
              <a:buChar char="-"/>
            </a:pPr>
            <a:r>
              <a:rPr lang="en">
                <a:solidFill>
                  <a:srgbClr val="333333"/>
                </a:solidFill>
                <a:highlight>
                  <a:srgbClr val="FFFFFF"/>
                </a:highlight>
              </a:rPr>
              <a:t>This package runs on your system’s python and standard library so will work on any system that has python installed. </a:t>
            </a:r>
          </a:p>
          <a:p>
            <a:pPr indent="-228600" lvl="0" marL="457200" rtl="0">
              <a:spcBef>
                <a:spcPts val="0"/>
              </a:spcBef>
              <a:buChar char="-"/>
            </a:pPr>
            <a:r>
              <a:rPr lang="en">
                <a:solidFill>
                  <a:srgbClr val="333333"/>
                </a:solidFill>
                <a:highlight>
                  <a:srgbClr val="FFFFFF"/>
                </a:highlight>
              </a:rPr>
              <a:t>It makes a copy of, optionally as specific v</a:t>
            </a:r>
            <a:r>
              <a:rPr i="1" lang="en">
                <a:solidFill>
                  <a:srgbClr val="222426"/>
                </a:solidFill>
                <a:highlight>
                  <a:srgbClr val="FFFFFF"/>
                </a:highlight>
              </a:rPr>
              <a:t>ersion of,</a:t>
            </a:r>
            <a:r>
              <a:rPr lang="en">
                <a:solidFill>
                  <a:srgbClr val="222426"/>
                </a:solidFill>
                <a:highlight>
                  <a:srgbClr val="FFFFFF"/>
                </a:highlight>
              </a:rPr>
              <a:t> python and pip local to the active environment</a:t>
            </a:r>
          </a:p>
          <a:p>
            <a:pPr indent="-228600" lvl="0" marL="457200" rtl="0">
              <a:spcBef>
                <a:spcPts val="0"/>
              </a:spcBef>
              <a:buClr>
                <a:srgbClr val="222426"/>
              </a:buClr>
              <a:buChar char="-"/>
            </a:pPr>
            <a:r>
              <a:rPr lang="en">
                <a:solidFill>
                  <a:srgbClr val="222426"/>
                </a:solidFill>
                <a:highlight>
                  <a:srgbClr val="FFFFFF"/>
                </a:highlight>
              </a:rPr>
              <a:t>Here are the standard paths that store the virtualenv files and important pieces of the package</a:t>
            </a:r>
          </a:p>
          <a:p>
            <a:pPr indent="-228600" lvl="0" marL="457200" rtl="0">
              <a:spcBef>
                <a:spcPts val="0"/>
              </a:spcBef>
              <a:buClr>
                <a:srgbClr val="222426"/>
              </a:buClr>
              <a:buChar char="-"/>
            </a:pPr>
            <a:r>
              <a:rPr lang="en">
                <a:solidFill>
                  <a:srgbClr val="222426"/>
                </a:solidFill>
                <a:highlight>
                  <a:srgbClr val="FFFFFF"/>
                </a:highlight>
              </a:rPr>
              <a:t>With virtualenv, a global change to a library will not impact the code on your environment.</a:t>
            </a:r>
          </a:p>
          <a:p>
            <a:pPr lvl="0" rtl="0">
              <a:spcBef>
                <a:spcPts val="0"/>
              </a:spcBef>
              <a:buNone/>
            </a:pPr>
            <a:r>
              <a:t/>
            </a:r>
            <a:endParaRPr>
              <a:solidFill>
                <a:srgbClr val="222426"/>
              </a:solidFill>
              <a:highlight>
                <a:srgbClr val="FFFFFF"/>
              </a:highlight>
            </a:endParaRPr>
          </a:p>
          <a:p>
            <a:pPr lvl="0" rtl="0">
              <a:spcBef>
                <a:spcPts val="0"/>
              </a:spcBef>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5" name="Shape 235"/>
        <p:cNvGrpSpPr/>
        <p:nvPr/>
      </p:nvGrpSpPr>
      <p:grpSpPr>
        <a:xfrm>
          <a:off x="0" y="0"/>
          <a:ext cx="0" cy="0"/>
          <a:chOff x="0" y="0"/>
          <a:chExt cx="0" cy="0"/>
        </a:xfrm>
      </p:grpSpPr>
      <p:sp>
        <p:nvSpPr>
          <p:cNvPr id="236" name="Shape 2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7" name="Shape 23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a:p>
            <a:pPr indent="-228600" lvl="0" marL="457200" rtl="0">
              <a:spcBef>
                <a:spcPts val="0"/>
              </a:spcBef>
              <a:buChar char="-"/>
            </a:pPr>
            <a:r>
              <a:rPr lang="en"/>
              <a:t>virtualenvwrapper is an extension </a:t>
            </a:r>
            <a:r>
              <a:rPr lang="en" sz="1150">
                <a:solidFill>
                  <a:srgbClr val="222426"/>
                </a:solidFill>
                <a:highlight>
                  <a:srgbClr val="FFFFFF"/>
                </a:highlight>
              </a:rPr>
              <a:t>that makes adding, deleting, working on virtualenv and overall management of your dev workflow much easier if you’re a beginner, however the commands do obscure what’s actually happening, as seen in example so it depends how much you care about really knowing what’s going on</a:t>
            </a:r>
          </a:p>
          <a:p>
            <a:pPr indent="-301625" lvl="1" marL="914400" rtl="0">
              <a:spcBef>
                <a:spcPts val="0"/>
              </a:spcBef>
              <a:buClr>
                <a:srgbClr val="222426"/>
              </a:buClr>
              <a:buSzPct val="95833"/>
              <a:buChar char="-"/>
            </a:pPr>
            <a:r>
              <a:rPr lang="en" sz="1150">
                <a:solidFill>
                  <a:srgbClr val="222426"/>
                </a:solidFill>
                <a:highlight>
                  <a:srgbClr val="FFFFFF"/>
                </a:highlight>
              </a:rPr>
              <a:t>E.g. here you are calling source, which is a bash command that executes content of this file in the current shell, which allows you to “work on” the specified virtualenv</a:t>
            </a:r>
          </a:p>
          <a:p>
            <a:pPr indent="-228600" lvl="0" marL="457200" rtl="0">
              <a:spcBef>
                <a:spcPts val="0"/>
              </a:spcBef>
              <a:buChar char="-"/>
            </a:pPr>
            <a:r>
              <a:rPr lang="en" sz="1150">
                <a:solidFill>
                  <a:srgbClr val="222426"/>
                </a:solidFill>
                <a:highlight>
                  <a:srgbClr val="FFFFFF"/>
                </a:highlight>
              </a:rPr>
              <a:t>Highly recommend using if you go with virtualenv</a:t>
            </a:r>
          </a:p>
          <a:p>
            <a:pPr indent="-301625" lvl="0" marL="457200" rtl="0">
              <a:spcBef>
                <a:spcPts val="0"/>
              </a:spcBef>
              <a:buClr>
                <a:srgbClr val="222426"/>
              </a:buClr>
              <a:buSzPct val="95833"/>
              <a:buChar char="-"/>
            </a:pPr>
            <a:r>
              <a:rPr lang="en" sz="1150">
                <a:solidFill>
                  <a:srgbClr val="222426"/>
                </a:solidFill>
                <a:highlight>
                  <a:srgbClr val="FFFFFF"/>
                </a:highlight>
              </a:rPr>
              <a:t>venv/pyvenv - Don’t let these weird/new names confuse you - basically do very similar things. Particularly venv, which is python3’s version of virtualenv</a:t>
            </a: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pyENV</a:t>
            </a:r>
          </a:p>
          <a:p>
            <a:pPr indent="-228600" lvl="0" marL="457200" rtl="0">
              <a:spcBef>
                <a:spcPts val="0"/>
              </a:spcBef>
              <a:buChar char="-"/>
            </a:pPr>
            <a:r>
              <a:rPr lang="en"/>
              <a:t>Bash extension so does not work on windows</a:t>
            </a:r>
          </a:p>
          <a:p>
            <a:pPr indent="-228600" lvl="0" marL="457200" rtl="0">
              <a:spcBef>
                <a:spcPts val="0"/>
              </a:spcBef>
              <a:buChar char="-"/>
            </a:pPr>
            <a:r>
              <a:rPr lang="en"/>
              <a:t>Intercepts your calls to python, pip, etc. to direct them to one of several of your SYSTEM python’s tool chains</a:t>
            </a:r>
          </a:p>
          <a:p>
            <a:pPr indent="-228600" lvl="0" marL="457200" rtl="0">
              <a:spcBef>
                <a:spcPts val="0"/>
              </a:spcBef>
              <a:buChar char="-"/>
            </a:pPr>
            <a:r>
              <a:rPr lang="en"/>
              <a:t>This does not happen within a virtual environment, so to speak. Instead, you point to which version of python you would like to use</a:t>
            </a:r>
          </a:p>
          <a:p>
            <a:pPr indent="-228600" lvl="0" marL="457200" rtl="0">
              <a:spcBef>
                <a:spcPts val="0"/>
              </a:spcBef>
              <a:buChar char="-"/>
            </a:pPr>
            <a:r>
              <a:rPr lang="en"/>
              <a:t>Therefore, libraries included in any of the given versions you have installed are always available, can just grab from anywhere in your system</a:t>
            </a:r>
          </a:p>
          <a:p>
            <a:pPr indent="-228600" lvl="0" marL="457200">
              <a:spcBef>
                <a:spcPts val="0"/>
              </a:spcBef>
              <a:buChar char="-"/>
            </a:pPr>
            <a:r>
              <a:rPr lang="en"/>
              <a:t>As such great for switching between versions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a:p>
            <a:pPr indent="-304800" lvl="0" marL="457200" rtl="0">
              <a:spcBef>
                <a:spcPts val="0"/>
              </a:spcBef>
              <a:buClr>
                <a:srgbClr val="333333"/>
              </a:buClr>
              <a:buSzPct val="109090"/>
              <a:buChar char="-"/>
            </a:pPr>
            <a:r>
              <a:rPr lang="en"/>
              <a:t>But if you zoom out, you see there’s a lot more happening when your appr runs. And </a:t>
            </a:r>
            <a:r>
              <a:rPr lang="en" sz="1200">
                <a:solidFill>
                  <a:srgbClr val="333333"/>
                </a:solidFill>
                <a:highlight>
                  <a:srgbClr val="FFFFFF"/>
                </a:highlight>
              </a:rPr>
              <a:t>everything in that graphic on the last slide is almost entirely contained right here in the Python Modules box. Clearly there’s a lot more going on.</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7" name="Shape 247"/>
        <p:cNvGrpSpPr/>
        <p:nvPr/>
      </p:nvGrpSpPr>
      <p:grpSpPr>
        <a:xfrm>
          <a:off x="0" y="0"/>
          <a:ext cx="0" cy="0"/>
          <a:chOff x="0" y="0"/>
          <a:chExt cx="0" cy="0"/>
        </a:xfrm>
      </p:grpSpPr>
      <p:sp>
        <p:nvSpPr>
          <p:cNvPr id="248" name="Shape 2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9" name="Shape 249"/>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0" marL="457200" rtl="0">
              <a:lnSpc>
                <a:spcPct val="115000"/>
              </a:lnSpc>
              <a:spcBef>
                <a:spcPts val="0"/>
              </a:spcBef>
              <a:spcAft>
                <a:spcPts val="1600"/>
              </a:spcAft>
              <a:buSzPct val="100000"/>
              <a:buChar char="-"/>
            </a:pPr>
            <a:r>
              <a:rPr lang="en" sz="1200"/>
              <a:t>Virtual environments are a great way to prevent conflicts between dependencies of different apps you build on your machine.</a:t>
            </a:r>
          </a:p>
          <a:p>
            <a:pPr indent="-228600" lvl="0" marL="457200" rtl="0">
              <a:spcBef>
                <a:spcPts val="0"/>
              </a:spcBef>
              <a:buChar char="-"/>
            </a:pPr>
            <a:r>
              <a:rPr lang="en"/>
              <a:t>~/ENV/ is a great directory in which to store your virtual environments, but it’s up to you, but a lot of the documentation you find will use that path, so using it yourself might make the documentation easier to follow</a:t>
            </a:r>
          </a:p>
          <a:p>
            <a:pPr indent="-228600" lvl="0" marL="457200" rtl="0">
              <a:spcBef>
                <a:spcPts val="0"/>
              </a:spcBef>
              <a:buChar char="-"/>
            </a:pPr>
            <a:r>
              <a:rPr lang="en"/>
              <a:t>A virtualenv is installed in ~/ENV/ and telling your computer that, for whatever project you build on this environment, that said path is where to find that project’s dependencies, fully installed</a:t>
            </a:r>
          </a:p>
          <a:p>
            <a:pPr indent="-228600" lvl="0" marL="457200">
              <a:spcBef>
                <a:spcPts val="0"/>
              </a:spcBef>
              <a:buChar char="-"/>
            </a:pPr>
            <a:r>
              <a:rPr lang="en"/>
              <a:t>Once set up, you’re free to install all the packages your app needs to run</a:t>
            </a: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5" name="Shape 25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INTERACT</a:t>
            </a:r>
          </a:p>
          <a:p>
            <a:pPr lvl="0" rtl="0">
              <a:spcBef>
                <a:spcPts val="0"/>
              </a:spcBef>
              <a:buNone/>
            </a:pPr>
            <a:r>
              <a:t/>
            </a:r>
            <a:endParaRPr/>
          </a:p>
          <a:p>
            <a:pPr indent="-228600" lvl="0" marL="457200" rtl="0">
              <a:spcBef>
                <a:spcPts val="0"/>
              </a:spcBef>
              <a:buChar char="-"/>
            </a:pPr>
            <a:r>
              <a:rPr lang="en"/>
              <a:t>Right now it’s empty save for the python, pip and setuptools, but there’s lots of room for packages</a:t>
            </a:r>
          </a:p>
          <a:p>
            <a:pPr indent="-228600" lvl="0" marL="457200">
              <a:spcBef>
                <a:spcPts val="0"/>
              </a:spcBef>
              <a:buChar char="-"/>
            </a:pPr>
            <a:r>
              <a:rPr lang="en"/>
              <a:t>This is a pretty good start. But there are other ingredients you need to build your own app, so let’s talk about those.</a:t>
            </a: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4" name="Shape 264"/>
        <p:cNvGrpSpPr/>
        <p:nvPr/>
      </p:nvGrpSpPr>
      <p:grpSpPr>
        <a:xfrm>
          <a:off x="0" y="0"/>
          <a:ext cx="0" cy="0"/>
          <a:chOff x="0" y="0"/>
          <a:chExt cx="0" cy="0"/>
        </a:xfrm>
      </p:grpSpPr>
      <p:sp>
        <p:nvSpPr>
          <p:cNvPr id="265" name="Shape 2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6" name="Shape 26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2500"/>
              </a:lnSpc>
              <a:spcBef>
                <a:spcPts val="0"/>
              </a:spcBef>
              <a:spcAft>
                <a:spcPts val="700"/>
              </a:spcAft>
              <a:buNone/>
            </a:pPr>
            <a:r>
              <a:rPr lang="en" sz="1200">
                <a:solidFill>
                  <a:srgbClr val="333333"/>
                </a:solidFill>
                <a:highlight>
                  <a:srgbClr val="FFFFFF"/>
                </a:highlight>
              </a:rPr>
              <a:t>Another important part of your app is your database.</a:t>
            </a:r>
          </a:p>
          <a:p>
            <a:pPr lvl="0" rtl="0">
              <a:lnSpc>
                <a:spcPct val="112500"/>
              </a:lnSpc>
              <a:spcBef>
                <a:spcPts val="0"/>
              </a:spcBef>
              <a:spcAft>
                <a:spcPts val="700"/>
              </a:spcAft>
              <a:buNone/>
            </a:pPr>
            <a:r>
              <a:rPr lang="en" sz="1200">
                <a:solidFill>
                  <a:srgbClr val="333333"/>
                </a:solidFill>
                <a:highlight>
                  <a:srgbClr val="FFFFFF"/>
                </a:highlight>
              </a:rPr>
              <a:t>This isn’t necessarily the next step, although you could install database versions inside your virtualenv</a:t>
            </a:r>
          </a:p>
          <a:p>
            <a:pPr lvl="0" rtl="0">
              <a:lnSpc>
                <a:spcPct val="112500"/>
              </a:lnSpc>
              <a:spcBef>
                <a:spcPts val="0"/>
              </a:spcBef>
              <a:spcAft>
                <a:spcPts val="700"/>
              </a:spcAft>
              <a:buNone/>
            </a:pPr>
            <a:r>
              <a:rPr lang="en" sz="1200">
                <a:solidFill>
                  <a:srgbClr val="333333"/>
                </a:solidFill>
                <a:highlight>
                  <a:srgbClr val="FFFFFF"/>
                </a:highlight>
              </a:rPr>
              <a:t>But it’s tough to set up a database before you have an app structure in place. However, this knowledge will come in handy when we discuss app structure later</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Which to choose?</a:t>
            </a: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9" name="Shape 269"/>
        <p:cNvGrpSpPr/>
        <p:nvPr/>
      </p:nvGrpSpPr>
      <p:grpSpPr>
        <a:xfrm>
          <a:off x="0" y="0"/>
          <a:ext cx="0" cy="0"/>
          <a:chOff x="0" y="0"/>
          <a:chExt cx="0" cy="0"/>
        </a:xfrm>
      </p:grpSpPr>
      <p:sp>
        <p:nvSpPr>
          <p:cNvPr id="270" name="Shape 2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1" name="Shape 271"/>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Ton to choose from</a:t>
            </a:r>
          </a:p>
          <a:p>
            <a:pPr indent="-228600" lvl="0" marL="457200" rtl="0">
              <a:spcBef>
                <a:spcPts val="0"/>
              </a:spcBef>
              <a:buChar char="-"/>
            </a:pPr>
            <a:r>
              <a:rPr lang="en"/>
              <a:t>Most common on here</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For your purposes as a Python developer working on your own thing, likely just for fun or at least with a very small budget, you’ll probably be working with PostgreSQL, MySQL or SQLite. Oracle is pretty widely used, but it’s not open sourced and so will cost you more and be tougher to support, etc.</a:t>
            </a:r>
          </a:p>
          <a:p>
            <a:pPr indent="-228600" lvl="0" marL="457200">
              <a:spcBef>
                <a:spcPts val="0"/>
              </a:spcBef>
              <a:buChar char="-"/>
            </a:pPr>
            <a:r>
              <a:rPr lang="en">
                <a:solidFill>
                  <a:schemeClr val="dk1"/>
                </a:solidFill>
              </a:rPr>
              <a:t>There are a TON more, but the first three are the main ones you’re likely to be working with.</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5" name="Shape 275"/>
        <p:cNvGrpSpPr/>
        <p:nvPr/>
      </p:nvGrpSpPr>
      <p:grpSpPr>
        <a:xfrm>
          <a:off x="0" y="0"/>
          <a:ext cx="0" cy="0"/>
          <a:chOff x="0" y="0"/>
          <a:chExt cx="0" cy="0"/>
        </a:xfrm>
      </p:grpSpPr>
      <p:sp>
        <p:nvSpPr>
          <p:cNvPr id="276" name="Shape 2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7" name="Shape 277"/>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0" marL="457200">
              <a:lnSpc>
                <a:spcPct val="112500"/>
              </a:lnSpc>
              <a:spcBef>
                <a:spcPts val="0"/>
              </a:spcBef>
              <a:spcAft>
                <a:spcPts val="700"/>
              </a:spcAft>
              <a:buClr>
                <a:srgbClr val="333333"/>
              </a:buClr>
              <a:buSzPct val="100000"/>
              <a:buChar char="●"/>
            </a:pPr>
            <a:r>
              <a:rPr lang="en" sz="1200">
                <a:solidFill>
                  <a:srgbClr val="333333"/>
                </a:solidFill>
                <a:highlight>
                  <a:srgbClr val="FFFFFF"/>
                </a:highlight>
              </a:rPr>
              <a:t>SQLite is included in Python for versions 2.7 on, so it requires little set up and doesn’t require any additional packages for support, as MySQL and PostgreSQL do. Instead, it stores the entire database in a single file on disk. It also only supports a single connection. For those reasons, it’s much better suited to small pet projects that won’t ever get serious usage in a production environment.</a:t>
            </a: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1" name="Shape 281"/>
        <p:cNvGrpSpPr/>
        <p:nvPr/>
      </p:nvGrpSpPr>
      <p:grpSpPr>
        <a:xfrm>
          <a:off x="0" y="0"/>
          <a:ext cx="0" cy="0"/>
          <a:chOff x="0" y="0"/>
          <a:chExt cx="0" cy="0"/>
        </a:xfrm>
      </p:grpSpPr>
      <p:sp>
        <p:nvSpPr>
          <p:cNvPr id="282" name="Shape 2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3" name="Shape 283"/>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PostgreSQL and MySQL recommended for Python web apps</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Open-sourced </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Have more robust persistence schemas than SQLite</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Support data replication, </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advanced column types like JSON, </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sharding to allow horizontal scaling for when your rows get too long, </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read-write instances, </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monitoring and just a whole bunch of other tools that will be useful in a web application. </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Because they’re not native to Python, require an API so that the application code can communicate with the database</a:t>
            </a:r>
          </a:p>
          <a:p>
            <a:pPr indent="-304800" lvl="0" marL="457200" rtl="0">
              <a:lnSpc>
                <a:spcPct val="112500"/>
              </a:lnSpc>
              <a:spcBef>
                <a:spcPts val="0"/>
              </a:spcBef>
              <a:spcAft>
                <a:spcPts val="700"/>
              </a:spcAft>
              <a:buClr>
                <a:schemeClr val="dk1"/>
              </a:buClr>
              <a:buSzPct val="100000"/>
              <a:buChar char="-"/>
            </a:pPr>
            <a:r>
              <a:rPr lang="en" sz="1200">
                <a:solidFill>
                  <a:schemeClr val="dk1"/>
                </a:solidFill>
              </a:rPr>
              <a:t>ex psycopg for postgres, mysql client or another DB API client for mysql, cx_oracle for oracle. </a:t>
            </a:r>
          </a:p>
          <a:p>
            <a:pPr lvl="0">
              <a:spcBef>
                <a:spcPts val="0"/>
              </a:spcBef>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9" name="Shape 28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2500"/>
              </a:lnSpc>
              <a:spcBef>
                <a:spcPts val="0"/>
              </a:spcBef>
              <a:spcAft>
                <a:spcPts val="700"/>
              </a:spcAft>
              <a:buNone/>
            </a:pPr>
            <a:r>
              <a:rPr lang="en" sz="1200">
                <a:solidFill>
                  <a:schemeClr val="dk1"/>
                </a:solidFill>
              </a:rPr>
              <a:t>INTERACT</a:t>
            </a:r>
          </a:p>
          <a:p>
            <a:pPr lvl="0" rtl="0">
              <a:lnSpc>
                <a:spcPct val="112500"/>
              </a:lnSpc>
              <a:spcBef>
                <a:spcPts val="0"/>
              </a:spcBef>
              <a:spcAft>
                <a:spcPts val="700"/>
              </a:spcAft>
              <a:buNone/>
            </a:pPr>
            <a:r>
              <a:rPr lang="en" sz="1200">
                <a:solidFill>
                  <a:schemeClr val="dk1"/>
                </a:solidFill>
              </a:rPr>
              <a:t>Databases are great to have in your app and are stored in your system in various ways, but the important part to focus on for purposes of this talk is how it connects to and interacts with your app. And we’ll talk about that in the next part.</a:t>
            </a: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8" name="Shape 298"/>
        <p:cNvGrpSpPr/>
        <p:nvPr/>
      </p:nvGrpSpPr>
      <p:grpSpPr>
        <a:xfrm>
          <a:off x="0" y="0"/>
          <a:ext cx="0" cy="0"/>
          <a:chOff x="0" y="0"/>
          <a:chExt cx="0" cy="0"/>
        </a:xfrm>
      </p:grpSpPr>
      <p:sp>
        <p:nvSpPr>
          <p:cNvPr id="299" name="Shape 2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0" name="Shape 300"/>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Clr>
                <a:schemeClr val="dk1"/>
              </a:buClr>
              <a:buSzPct val="100000"/>
              <a:buFont typeface="Arial"/>
              <a:buNone/>
            </a:pPr>
            <a:r>
              <a:rPr lang="en">
                <a:solidFill>
                  <a:schemeClr val="dk1"/>
                </a:solidFill>
              </a:rPr>
              <a:t>There is not a definitive “right” way to set up your app’s file structure, but if you don’t wish to or don’t know how to design this part of your app yourself, you can use a framework. </a:t>
            </a:r>
          </a:p>
          <a:p>
            <a:pPr indent="-228600" lvl="0" marL="457200" rtl="0">
              <a:spcBef>
                <a:spcPts val="0"/>
              </a:spcBef>
              <a:buClr>
                <a:schemeClr val="dk1"/>
              </a:buClr>
              <a:buChar char="-"/>
            </a:pPr>
            <a:r>
              <a:rPr lang="en">
                <a:solidFill>
                  <a:schemeClr val="dk1"/>
                </a:solidFill>
              </a:rPr>
              <a:t>In general, web frameworks aim to take care of some of the repetitive parts of app development, ex. provide libraries for database access</a:t>
            </a:r>
          </a:p>
          <a:p>
            <a:pPr lvl="0" rtl="0">
              <a:spcBef>
                <a:spcPts val="0"/>
              </a:spcBef>
              <a:buNone/>
            </a:pPr>
            <a:r>
              <a:t/>
            </a:r>
            <a:endParaRPr>
              <a:solidFill>
                <a:schemeClr val="dk1"/>
              </a:solidFill>
            </a:endParaRPr>
          </a:p>
          <a:p>
            <a:pPr lvl="0" rtl="0">
              <a:spcBef>
                <a:spcPts val="0"/>
              </a:spcBef>
              <a:buNone/>
            </a:pPr>
            <a:r>
              <a:rPr lang="en">
                <a:solidFill>
                  <a:schemeClr val="dk1"/>
                </a:solidFill>
              </a:rPr>
              <a:t>These are some of their main benefits, and these are important to keep in mind because if you decide not to use a framework and to build your own from the ground up, these are important functions you will need to build.</a:t>
            </a:r>
          </a:p>
          <a:p>
            <a:pPr indent="-228600" lvl="0" marL="457200" rtl="0">
              <a:spcBef>
                <a:spcPts val="0"/>
              </a:spcBef>
              <a:buClr>
                <a:schemeClr val="dk2"/>
              </a:buClr>
              <a:buChar char="-"/>
            </a:pPr>
            <a:r>
              <a:rPr lang="en">
                <a:solidFill>
                  <a:schemeClr val="dk2"/>
                </a:solidFill>
              </a:rPr>
              <a:t>URL routing</a:t>
            </a:r>
          </a:p>
          <a:p>
            <a:pPr indent="-298450" lvl="1" marL="914400" rtl="0">
              <a:lnSpc>
                <a:spcPct val="115000"/>
              </a:lnSpc>
              <a:spcBef>
                <a:spcPts val="0"/>
              </a:spcBef>
              <a:spcAft>
                <a:spcPts val="1600"/>
              </a:spcAft>
              <a:buClr>
                <a:schemeClr val="dk2"/>
              </a:buClr>
              <a:buSzPct val="100000"/>
              <a:buChar char="○"/>
            </a:pPr>
            <a:r>
              <a:rPr lang="en">
                <a:solidFill>
                  <a:schemeClr val="dk2"/>
                </a:solidFill>
              </a:rPr>
              <a:t>Matches an incoming HTTP request to a particular piece of python code</a:t>
            </a:r>
          </a:p>
          <a:p>
            <a:pPr indent="-228600" lvl="0" marL="457200" rtl="0">
              <a:lnSpc>
                <a:spcPct val="115000"/>
              </a:lnSpc>
              <a:spcBef>
                <a:spcPts val="0"/>
              </a:spcBef>
              <a:spcAft>
                <a:spcPts val="1600"/>
              </a:spcAft>
              <a:buClr>
                <a:schemeClr val="dk2"/>
              </a:buClr>
              <a:buChar char="-"/>
            </a:pPr>
            <a:r>
              <a:rPr lang="en">
                <a:solidFill>
                  <a:schemeClr val="dk2"/>
                </a:solidFill>
              </a:rPr>
              <a:t>Request and response objects</a:t>
            </a:r>
          </a:p>
          <a:p>
            <a:pPr indent="-298450" lvl="1" marL="914400" rtl="0">
              <a:lnSpc>
                <a:spcPct val="115000"/>
              </a:lnSpc>
              <a:spcBef>
                <a:spcPts val="0"/>
              </a:spcBef>
              <a:spcAft>
                <a:spcPts val="1600"/>
              </a:spcAft>
              <a:buClr>
                <a:schemeClr val="dk2"/>
              </a:buClr>
              <a:buSzPct val="100000"/>
              <a:buChar char="○"/>
            </a:pPr>
            <a:r>
              <a:rPr lang="en">
                <a:solidFill>
                  <a:schemeClr val="dk2"/>
                </a:solidFill>
              </a:rPr>
              <a:t>Encapsulate the information received from or sent to a user’s browser</a:t>
            </a:r>
          </a:p>
          <a:p>
            <a:pPr indent="-228600" lvl="0" marL="457200" rtl="0">
              <a:lnSpc>
                <a:spcPct val="115000"/>
              </a:lnSpc>
              <a:spcBef>
                <a:spcPts val="0"/>
              </a:spcBef>
              <a:spcAft>
                <a:spcPts val="1600"/>
              </a:spcAft>
              <a:buClr>
                <a:schemeClr val="dk2"/>
              </a:buClr>
              <a:buChar char="-"/>
            </a:pPr>
            <a:r>
              <a:rPr lang="en">
                <a:solidFill>
                  <a:schemeClr val="dk2"/>
                </a:solidFill>
              </a:rPr>
              <a:t>Template engine</a:t>
            </a:r>
          </a:p>
          <a:p>
            <a:pPr indent="-298450" lvl="1" marL="914400" rtl="0">
              <a:lnSpc>
                <a:spcPct val="115000"/>
              </a:lnSpc>
              <a:spcBef>
                <a:spcPts val="0"/>
              </a:spcBef>
              <a:spcAft>
                <a:spcPts val="1600"/>
              </a:spcAft>
              <a:buClr>
                <a:schemeClr val="dk2"/>
              </a:buClr>
              <a:buSzPct val="100000"/>
              <a:buChar char="○"/>
            </a:pPr>
            <a:r>
              <a:rPr lang="en">
                <a:solidFill>
                  <a:schemeClr val="dk2"/>
                </a:solidFill>
              </a:rPr>
              <a:t>Helps separate the python code from the frontend HTML output it produces</a:t>
            </a:r>
          </a:p>
          <a:p>
            <a:pPr indent="-228600" lvl="0" marL="457200" rtl="0">
              <a:lnSpc>
                <a:spcPct val="115000"/>
              </a:lnSpc>
              <a:spcBef>
                <a:spcPts val="0"/>
              </a:spcBef>
              <a:spcAft>
                <a:spcPts val="1600"/>
              </a:spcAft>
              <a:buClr>
                <a:schemeClr val="dk2"/>
              </a:buClr>
              <a:buChar char="-"/>
            </a:pPr>
            <a:r>
              <a:rPr lang="en">
                <a:solidFill>
                  <a:schemeClr val="dk2"/>
                </a:solidFill>
              </a:rPr>
              <a:t>Development web server</a:t>
            </a:r>
          </a:p>
          <a:p>
            <a:pPr indent="-298450" lvl="1" marL="914400" rtl="0">
              <a:lnSpc>
                <a:spcPct val="115000"/>
              </a:lnSpc>
              <a:spcBef>
                <a:spcPts val="0"/>
              </a:spcBef>
              <a:spcAft>
                <a:spcPts val="1600"/>
              </a:spcAft>
              <a:buClr>
                <a:schemeClr val="dk2"/>
              </a:buClr>
              <a:buSzPct val="100000"/>
              <a:buChar char="○"/>
            </a:pPr>
            <a:r>
              <a:rPr lang="en">
                <a:solidFill>
                  <a:schemeClr val="dk2"/>
                </a:solidFill>
              </a:rPr>
              <a:t>Runs an HTTP server on development machines so that you can run your code locally</a:t>
            </a:r>
          </a:p>
          <a:p>
            <a:pPr indent="-228600" lvl="0" marL="457200">
              <a:spcBef>
                <a:spcPts val="0"/>
              </a:spcBef>
              <a:buClr>
                <a:schemeClr val="dk1"/>
              </a:buClr>
              <a:buChar char="-"/>
            </a:pPr>
            <a:r>
              <a:rPr lang="en">
                <a:solidFill>
                  <a:schemeClr val="dk1"/>
                </a:solidFill>
              </a:rPr>
              <a:t>Two popular python frameworks are Django and Flask</a:t>
            </a: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4" name="Shape 304"/>
        <p:cNvGrpSpPr/>
        <p:nvPr/>
      </p:nvGrpSpPr>
      <p:grpSpPr>
        <a:xfrm>
          <a:off x="0" y="0"/>
          <a:ext cx="0" cy="0"/>
          <a:chOff x="0" y="0"/>
          <a:chExt cx="0" cy="0"/>
        </a:xfrm>
      </p:grpSpPr>
      <p:sp>
        <p:nvSpPr>
          <p:cNvPr id="305" name="Shape 30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6" name="Shape 306"/>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INTERACT WITH SLIDE</a:t>
            </a:r>
          </a:p>
          <a:p>
            <a:pPr indent="-228600" lvl="0" marL="457200">
              <a:spcBef>
                <a:spcPts val="0"/>
              </a:spcBef>
              <a:buChar char="-"/>
            </a:pPr>
            <a:r>
              <a:rPr lang="en"/>
              <a:t>If you’re curious, you can see how they do it here</a:t>
            </a: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0" name="Shape 310"/>
        <p:cNvGrpSpPr/>
        <p:nvPr/>
      </p:nvGrpSpPr>
      <p:grpSpPr>
        <a:xfrm>
          <a:off x="0" y="0"/>
          <a:ext cx="0" cy="0"/>
          <a:chOff x="0" y="0"/>
          <a:chExt cx="0" cy="0"/>
        </a:xfrm>
      </p:grpSpPr>
      <p:sp>
        <p:nvSpPr>
          <p:cNvPr id="311" name="Shape 3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2" name="Shape 31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rPr lang="en"/>
              <a:t>INTERACT WITH SLIDE</a:t>
            </a:r>
          </a:p>
          <a:p>
            <a:pPr indent="-228600" lvl="0" marL="457200">
              <a:spcBef>
                <a:spcPts val="0"/>
              </a:spcBef>
              <a:buChar char="-"/>
            </a:pPr>
            <a:r>
              <a:rPr lang="en"/>
              <a:t>But I’m going to focus more on what these files actually do</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And if you set out to teach yourself the rest of the story, you’ll find that comprehensive, easy-to-understand information on this aspect of programming is difficult to find on the internet. </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It’s tough to know what to google. As a beginner, you don’t know the technical terms you need to search to get the best and most helpful results. Many of the results here have none of the meaty, back-end stuff you want for this sort of thing.</a:t>
            </a:r>
          </a:p>
          <a:p>
            <a:pPr indent="-304800" lvl="0" marL="457200">
              <a:spcBef>
                <a:spcPts val="0"/>
              </a:spcBef>
              <a:buClr>
                <a:srgbClr val="333333"/>
              </a:buClr>
              <a:buSzPct val="100000"/>
              <a:buChar char="-"/>
            </a:pPr>
            <a:r>
              <a:rPr lang="en">
                <a:solidFill>
                  <a:schemeClr val="dk1"/>
                </a:solidFill>
              </a:rPr>
              <a:t>HTML-based or a WIX/Squarespace type of tool</a:t>
            </a: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6" name="Shape 316"/>
        <p:cNvGrpSpPr/>
        <p:nvPr/>
      </p:nvGrpSpPr>
      <p:grpSpPr>
        <a:xfrm>
          <a:off x="0" y="0"/>
          <a:ext cx="0" cy="0"/>
          <a:chOff x="0" y="0"/>
          <a:chExt cx="0" cy="0"/>
        </a:xfrm>
      </p:grpSpPr>
      <p:sp>
        <p:nvSpPr>
          <p:cNvPr id="317" name="Shape 31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8" name="Shape 318"/>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To dive into what these files mean and do a bit, I will use Django as an example</a:t>
            </a:r>
          </a:p>
          <a:p>
            <a:pPr indent="-228600" lvl="0" marL="457200" rtl="0">
              <a:spcBef>
                <a:spcPts val="0"/>
              </a:spcBef>
              <a:buChar char="-"/>
            </a:pPr>
            <a:r>
              <a:rPr lang="en"/>
              <a:t>manage.py uses is a command-line utility for administrative tasks. For example, it puts your project’s packages in sys.path, also sets the DJANGO_SETTINGS_MODULE variable to point to settings.py, and many other things. In this file you will find a list of all the available commands, but generally they serve to expose to you information and metadata about your app.</a:t>
            </a:r>
          </a:p>
          <a:p>
            <a:pPr indent="-228600" lvl="0" marL="457200" rtl="0">
              <a:spcBef>
                <a:spcPts val="0"/>
              </a:spcBef>
              <a:buChar char="-"/>
            </a:pPr>
            <a:r>
              <a:rPr lang="en"/>
              <a:t>init.py indicates python package</a:t>
            </a:r>
          </a:p>
          <a:p>
            <a:pPr indent="-228600" lvl="0" marL="457200" rtl="0">
              <a:spcBef>
                <a:spcPts val="0"/>
              </a:spcBef>
              <a:buChar char="-"/>
            </a:pPr>
            <a:r>
              <a:rPr lang="en"/>
              <a:t>settings.py configuration = </a:t>
            </a:r>
          </a:p>
          <a:p>
            <a:pPr indent="-228600" lvl="0" marL="457200" rtl="0">
              <a:spcBef>
                <a:spcPts val="0"/>
              </a:spcBef>
              <a:buChar char="-"/>
            </a:pPr>
            <a:r>
              <a:rPr lang="en"/>
              <a:t>Database vars</a:t>
            </a:r>
          </a:p>
          <a:p>
            <a:pPr indent="-228600" lvl="0" marL="457200" rtl="0">
              <a:spcBef>
                <a:spcPts val="0"/>
              </a:spcBef>
              <a:buChar char="-"/>
            </a:pPr>
            <a:r>
              <a:rPr lang="en"/>
              <a:t>ALso points to secrets, django templates, and wsgi</a:t>
            </a: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2" name="Shape 322"/>
        <p:cNvGrpSpPr/>
        <p:nvPr/>
      </p:nvGrpSpPr>
      <p:grpSpPr>
        <a:xfrm>
          <a:off x="0" y="0"/>
          <a:ext cx="0" cy="0"/>
          <a:chOff x="0" y="0"/>
          <a:chExt cx="0" cy="0"/>
        </a:xfrm>
      </p:grpSpPr>
      <p:sp>
        <p:nvSpPr>
          <p:cNvPr id="323" name="Shape 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4" name="Shape 324"/>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lr>
                <a:schemeClr val="dk1"/>
              </a:buClr>
              <a:buChar char="-"/>
            </a:pPr>
            <a:r>
              <a:rPr lang="en">
                <a:solidFill>
                  <a:schemeClr val="dk1"/>
                </a:solidFill>
              </a:rPr>
              <a:t>In order to understand WSGI, you have to have a basic understanding of HTTP, which I struggled with for some time as a beginner</a:t>
            </a:r>
          </a:p>
          <a:p>
            <a:pPr indent="-228600" lvl="0" marL="457200" rtl="0">
              <a:spcBef>
                <a:spcPts val="0"/>
              </a:spcBef>
              <a:buClr>
                <a:schemeClr val="dk1"/>
              </a:buClr>
              <a:buChar char="-"/>
            </a:pPr>
            <a:r>
              <a:rPr lang="en">
                <a:solidFill>
                  <a:schemeClr val="dk1"/>
                </a:solidFill>
              </a:rPr>
              <a:t>HIGH level: The URL in your browser corresponds with a route in your app. In order to match the URL with the corresponding route, DNS has to happen, where basically this URL is sent as a request via a resolver, and is routed first to the top level domain server (i.e. the .com, .org, etc.), which then directs the resolver to a site’s name servers, which provide your site’s IP address. </a:t>
            </a:r>
          </a:p>
          <a:p>
            <a:pPr indent="-228600" lvl="0" marL="457200" rtl="0">
              <a:spcBef>
                <a:spcPts val="0"/>
              </a:spcBef>
              <a:buClr>
                <a:schemeClr val="dk1"/>
              </a:buClr>
              <a:buChar char="-"/>
            </a:pPr>
            <a:r>
              <a:rPr lang="en">
                <a:solidFill>
                  <a:schemeClr val="dk1"/>
                </a:solidFill>
              </a:rPr>
              <a:t>This IP address maps to the servers that host your application.</a:t>
            </a:r>
          </a:p>
          <a:p>
            <a:pPr indent="-228600" lvl="0" marL="457200" rtl="0">
              <a:spcBef>
                <a:spcPts val="0"/>
              </a:spcBef>
              <a:buClr>
                <a:schemeClr val="dk1"/>
              </a:buClr>
              <a:buChar char="-"/>
            </a:pPr>
            <a:r>
              <a:rPr lang="en">
                <a:solidFill>
                  <a:schemeClr val="dk1"/>
                </a:solidFill>
              </a:rPr>
              <a:t>The browser then sends the URL to those servers via an HTTP request. The server receives that URL and sends it to the web app, which processes that URL and matches it to the corresponding route, executes the appropriate code and returns an output with a bunch of information in it. </a:t>
            </a:r>
          </a:p>
          <a:p>
            <a:pPr indent="-228600" lvl="0" marL="457200" rtl="0">
              <a:spcBef>
                <a:spcPts val="0"/>
              </a:spcBef>
              <a:buClr>
                <a:schemeClr val="dk1"/>
              </a:buClr>
              <a:buChar char="-"/>
            </a:pPr>
            <a:r>
              <a:rPr lang="en">
                <a:solidFill>
                  <a:schemeClr val="dk1"/>
                </a:solidFill>
              </a:rPr>
              <a:t>The server takes this output and sends it as a response under a bunch of different HTTP headers - the output that you see on your webpage is mostly stored under the “message” header</a:t>
            </a:r>
          </a:p>
          <a:p>
            <a:pPr indent="-228600" lvl="0" marL="457200" rtl="0">
              <a:spcBef>
                <a:spcPts val="0"/>
              </a:spcBef>
              <a:buClr>
                <a:schemeClr val="dk1"/>
              </a:buClr>
              <a:buChar char="-"/>
            </a:pPr>
            <a:r>
              <a:t/>
            </a:r>
            <a:endParaRPr>
              <a:solidFill>
                <a:schemeClr val="dk1"/>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7" name="Shape 327"/>
        <p:cNvGrpSpPr/>
        <p:nvPr/>
      </p:nvGrpSpPr>
      <p:grpSpPr>
        <a:xfrm>
          <a:off x="0" y="0"/>
          <a:ext cx="0" cy="0"/>
          <a:chOff x="0" y="0"/>
          <a:chExt cx="0" cy="0"/>
        </a:xfrm>
      </p:grpSpPr>
      <p:sp>
        <p:nvSpPr>
          <p:cNvPr id="328" name="Shape 3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9" name="Shape 329"/>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WSGI formalizes this communication via HTTP between web server and web application</a:t>
            </a:r>
          </a:p>
          <a:p>
            <a:pPr indent="-228600" lvl="0" marL="457200" rtl="0">
              <a:spcBef>
                <a:spcPts val="0"/>
              </a:spcBef>
              <a:buChar char="-"/>
            </a:pPr>
            <a:r>
              <a:rPr lang="en"/>
              <a:t>Sometimes it’s its own file, other times it lives within the files of a basic app structure, e.g. app.py in Flask</a:t>
            </a:r>
          </a:p>
          <a:p>
            <a:pPr indent="-228600" lvl="0" marL="457200">
              <a:spcBef>
                <a:spcPts val="0"/>
              </a:spcBef>
              <a:buChar char="-"/>
            </a:pPr>
            <a:r>
              <a:rPr lang="en"/>
              <a:t>Exists primarily to enforce consistent use of this relatively simple way to interact between web servers and web apps</a:t>
            </a: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3" name="Shape 333"/>
        <p:cNvGrpSpPr/>
        <p:nvPr/>
      </p:nvGrpSpPr>
      <p:grpSpPr>
        <a:xfrm>
          <a:off x="0" y="0"/>
          <a:ext cx="0" cy="0"/>
          <a:chOff x="0" y="0"/>
          <a:chExt cx="0" cy="0"/>
        </a:xfrm>
      </p:grpSpPr>
      <p:sp>
        <p:nvSpPr>
          <p:cNvPr id="334" name="Shape 3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5" name="Shape 33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lnSpc>
                <a:spcPct val="112500"/>
              </a:lnSpc>
              <a:spcBef>
                <a:spcPts val="0"/>
              </a:spcBef>
              <a:spcAft>
                <a:spcPts val="700"/>
              </a:spcAft>
              <a:buNone/>
            </a:pPr>
            <a:r>
              <a:rPr lang="en" sz="1200">
                <a:solidFill>
                  <a:schemeClr val="dk1"/>
                </a:solidFill>
              </a:rPr>
              <a:t>This is one of many ways you could set things up. If you want, your DB and your web server can both live inside your virtual environment, and there are plenty of other ways - it’s really a matter of your preference and what makes sense to you</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7" name="Shape 357"/>
        <p:cNvGrpSpPr/>
        <p:nvPr/>
      </p:nvGrpSpPr>
      <p:grpSpPr>
        <a:xfrm>
          <a:off x="0" y="0"/>
          <a:ext cx="0" cy="0"/>
          <a:chOff x="0" y="0"/>
          <a:chExt cx="0" cy="0"/>
        </a:xfrm>
      </p:grpSpPr>
      <p:sp>
        <p:nvSpPr>
          <p:cNvPr id="358" name="Shape 3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9" name="Shape 359"/>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98450" lvl="0" marL="457200" rtl="0">
              <a:lnSpc>
                <a:spcPct val="115000"/>
              </a:lnSpc>
              <a:spcBef>
                <a:spcPts val="0"/>
              </a:spcBef>
              <a:spcAft>
                <a:spcPts val="1600"/>
              </a:spcAft>
              <a:buClr>
                <a:schemeClr val="dk2"/>
              </a:buClr>
              <a:buSzPct val="100000"/>
              <a:buChar char="●"/>
            </a:pPr>
            <a:r>
              <a:rPr lang="en">
                <a:solidFill>
                  <a:schemeClr val="dk2"/>
                </a:solidFill>
              </a:rPr>
              <a:t>Step 1: Create a virtual environment to isolate your packages and prevent version conflicts across different applications</a:t>
            </a:r>
          </a:p>
          <a:p>
            <a:pPr indent="-298450" lvl="0" marL="457200" rtl="0">
              <a:lnSpc>
                <a:spcPct val="115000"/>
              </a:lnSpc>
              <a:spcBef>
                <a:spcPts val="0"/>
              </a:spcBef>
              <a:spcAft>
                <a:spcPts val="1600"/>
              </a:spcAft>
              <a:buClr>
                <a:schemeClr val="dk2"/>
              </a:buClr>
              <a:buSzPct val="100000"/>
              <a:buChar char="●"/>
            </a:pPr>
            <a:r>
              <a:rPr lang="en">
                <a:solidFill>
                  <a:schemeClr val="dk2"/>
                </a:solidFill>
              </a:rPr>
              <a:t>Step 2: Pick a web framework to ease the overhead of starting an app, or create your application structure yourself if you’re feeling fancy</a:t>
            </a:r>
          </a:p>
          <a:p>
            <a:pPr indent="-298450" lvl="0" marL="457200" rtl="0">
              <a:lnSpc>
                <a:spcPct val="115000"/>
              </a:lnSpc>
              <a:spcBef>
                <a:spcPts val="0"/>
              </a:spcBef>
              <a:spcAft>
                <a:spcPts val="1600"/>
              </a:spcAft>
              <a:buClr>
                <a:schemeClr val="dk2"/>
              </a:buClr>
              <a:buSzPct val="100000"/>
              <a:buChar char="●"/>
            </a:pPr>
            <a:r>
              <a:rPr lang="en">
                <a:solidFill>
                  <a:schemeClr val="dk2"/>
                </a:solidFill>
              </a:rPr>
              <a:t>Step 3: Choose a database and connect it to your app</a:t>
            </a:r>
          </a:p>
          <a:p>
            <a:pPr lvl="0">
              <a:lnSpc>
                <a:spcPct val="115000"/>
              </a:lnSpc>
              <a:spcBef>
                <a:spcPts val="0"/>
              </a:spcBef>
              <a:spcAft>
                <a:spcPts val="1600"/>
              </a:spcAft>
              <a:buClr>
                <a:schemeClr val="dk1"/>
              </a:buClr>
              <a:buSzPct val="100000"/>
              <a:buFont typeface="Arial"/>
              <a:buNone/>
            </a:pPr>
            <a:r>
              <a:rPr lang="en">
                <a:solidFill>
                  <a:schemeClr val="dk2"/>
                </a:solidFill>
              </a:rPr>
              <a:t>Now you know what to google; there are many reliable online tutorials that will help you through any of these steps (although very few that will help you with all three). Hopefully what you’ve learned in this talk will help you glean more information from these tutorials and to dive deeper on how this all works.</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3" name="Shape 363"/>
        <p:cNvGrpSpPr/>
        <p:nvPr/>
      </p:nvGrpSpPr>
      <p:grpSpPr>
        <a:xfrm>
          <a:off x="0" y="0"/>
          <a:ext cx="0" cy="0"/>
          <a:chOff x="0" y="0"/>
          <a:chExt cx="0" cy="0"/>
        </a:xfrm>
      </p:grpSpPr>
      <p:sp>
        <p:nvSpPr>
          <p:cNvPr id="364" name="Shape 3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5" name="Shape 36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9" name="Shape 369"/>
        <p:cNvGrpSpPr/>
        <p:nvPr/>
      </p:nvGrpSpPr>
      <p:grpSpPr>
        <a:xfrm>
          <a:off x="0" y="0"/>
          <a:ext cx="0" cy="0"/>
          <a:chOff x="0" y="0"/>
          <a:chExt cx="0" cy="0"/>
        </a:xfrm>
      </p:grpSpPr>
      <p:sp>
        <p:nvSpPr>
          <p:cNvPr id="370" name="Shape 3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1" name="Shape 371"/>
          <p:cNvSpPr txBox="1"/>
          <p:nvPr>
            <p:ph idx="1" type="body"/>
          </p:nvPr>
        </p:nvSpPr>
        <p:spPr>
          <a:xfrm>
            <a:off x="685800" y="4343400"/>
            <a:ext cx="5486399" cy="4114800"/>
          </a:xfrm>
          <a:prstGeom prst="rect">
            <a:avLst/>
          </a:prstGeom>
        </p:spPr>
        <p:txBody>
          <a:bodyPr anchorCtr="0" anchor="t" bIns="91425" lIns="91425" rIns="91425" tIns="91425">
            <a:noAutofit/>
          </a:bodyPr>
          <a:lstStyle/>
          <a:p>
            <a:pPr lvl="0" rtl="0">
              <a:spcBef>
                <a:spcPts val="0"/>
              </a:spcBef>
              <a:buNone/>
            </a:pPr>
            <a:r>
              <a:t/>
            </a:r>
            <a:endParaRPr sz="1200">
              <a:solidFill>
                <a:srgbClr val="333333"/>
              </a:solidFill>
              <a:highlight>
                <a:srgbClr val="FFFFFF"/>
              </a:highlight>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Even when you do have a better query, many sites do not walk you through</a:t>
            </a:r>
            <a:r>
              <a:rPr lang="en" sz="1200">
                <a:solidFill>
                  <a:srgbClr val="333333"/>
                </a:solidFill>
                <a:highlight>
                  <a:srgbClr val="FFFFFF"/>
                </a:highlight>
              </a:rPr>
              <a:t> the full process</a:t>
            </a:r>
          </a:p>
          <a:p>
            <a:pPr indent="-228600" lvl="0" marL="457200" rtl="0">
              <a:spcBef>
                <a:spcPts val="0"/>
              </a:spcBef>
              <a:buChar char="-"/>
            </a:pPr>
            <a:r>
              <a:rPr lang="en" sz="1200">
                <a:solidFill>
                  <a:srgbClr val="333333"/>
                </a:solidFill>
                <a:highlight>
                  <a:srgbClr val="FFFFFF"/>
                </a:highlight>
              </a:rPr>
              <a:t>this one here makes no mention of virtual environments, for example </a:t>
            </a:r>
          </a:p>
          <a:p>
            <a:pPr indent="-228600" lvl="0" marL="457200" rtl="0">
              <a:spcBef>
                <a:spcPts val="0"/>
              </a:spcBef>
              <a:buChar char="-"/>
            </a:pPr>
            <a:r>
              <a:rPr lang="en" sz="1200">
                <a:solidFill>
                  <a:srgbClr val="333333"/>
                </a:solidFill>
                <a:highlight>
                  <a:srgbClr val="FFFFFF"/>
                </a:highlight>
              </a:rPr>
              <a:t>And the tutorials that exist only take you through one of the many possible combinations - here it’s Django and MySQL, which is not a bad way to go - but there are many others and it doesn’t really tell you that there </a:t>
            </a:r>
            <a:r>
              <a:rPr i="1" lang="en" sz="1200">
                <a:solidFill>
                  <a:srgbClr val="333333"/>
                </a:solidFill>
                <a:highlight>
                  <a:srgbClr val="FFFFFF"/>
                </a:highlight>
              </a:rPr>
              <a:t>are</a:t>
            </a:r>
            <a:r>
              <a:rPr lang="en" sz="1200">
                <a:solidFill>
                  <a:srgbClr val="333333"/>
                </a:solidFill>
                <a:highlight>
                  <a:srgbClr val="FFFFFF"/>
                </a:highlight>
              </a:rPr>
              <a:t> other options or what reason there is for choosing one over the other.</a:t>
            </a:r>
          </a:p>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lr>
                <a:srgbClr val="333333"/>
              </a:buClr>
              <a:buChar char="-"/>
            </a:pPr>
            <a:r>
              <a:rPr lang="en">
                <a:solidFill>
                  <a:srgbClr val="333333"/>
                </a:solidFill>
                <a:highlight>
                  <a:srgbClr val="FFFFFF"/>
                </a:highlight>
              </a:rPr>
              <a:t>Finally, it’s hard to find tutorials that go into depth about what’s really happening behind the scenes in your computer or in your application. For more details, you are usually referred to the documentation, and the thing about software documentation is that it’s often very difficult for a beginner to understand.</a:t>
            </a:r>
          </a:p>
          <a:p>
            <a:pPr indent="-298450" lvl="0" marL="457200" rtl="0">
              <a:lnSpc>
                <a:spcPct val="112500"/>
              </a:lnSpc>
              <a:spcBef>
                <a:spcPts val="0"/>
              </a:spcBef>
              <a:spcAft>
                <a:spcPts val="700"/>
              </a:spcAft>
              <a:buClr>
                <a:srgbClr val="333333"/>
              </a:buClr>
              <a:buSzPct val="100000"/>
              <a:buChar char="-"/>
            </a:pPr>
            <a:r>
              <a:rPr lang="en">
                <a:solidFill>
                  <a:srgbClr val="333333"/>
                </a:solidFill>
                <a:highlight>
                  <a:srgbClr val="FFFFFF"/>
                </a:highlight>
              </a:rPr>
              <a:t>Take this intro to the SQLite documentation. Say I’m a beginner programmer, trying to decide which database I should use for my app. There are a lot of words in here that, maybe a year ago, I wouldn’t have understood. I actually made this about six months ago and tried to emphasize the parts that I either at the time didn’t understand, or suspected I wouldn’t have six months to a year prior. The ones in italics are words that seem like jargon, and ones in bold are concepts that I just wouldn’t have known.</a:t>
            </a:r>
          </a:p>
          <a:p>
            <a:pPr indent="-228600" lvl="0" marL="457200" rtl="0">
              <a:spcBef>
                <a:spcPts val="0"/>
              </a:spcBef>
              <a:buChar char="-"/>
            </a:pPr>
            <a:r>
              <a:rPr lang="en"/>
              <a:t>You have all these words here - Could I take a guess at their meaning? Sure, but not sure I really want to “guess” on something that could prove crucial to the app I’m building, or mess up my computer in some way, or any other host of things that could go wrong. Especially when I’m not really at the skill level where I feel confident I could fix something that went horribly wrong.</a:t>
            </a:r>
          </a:p>
          <a:p>
            <a:pPr indent="-228600" lvl="0" marL="457200" rtl="0">
              <a:lnSpc>
                <a:spcPct val="112500"/>
              </a:lnSpc>
              <a:spcBef>
                <a:spcPts val="0"/>
              </a:spcBef>
              <a:spcAft>
                <a:spcPts val="700"/>
              </a:spcAft>
              <a:buChar char="-"/>
            </a:pPr>
            <a:r>
              <a:rPr lang="en" sz="1200">
                <a:solidFill>
                  <a:srgbClr val="333333"/>
                </a:solidFill>
                <a:highlight>
                  <a:srgbClr val="FFFFFF"/>
                </a:highlight>
              </a:rPr>
              <a:t>With that knowledge level, it is practically impossible to glean what this paragraph is saying, much less make a decision based on the information it provides.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Bringing it back to my knowledge level, when I was faced with wanting to actually build an app, this was me. I’d only worked in a well-established application</a:t>
            </a:r>
          </a:p>
          <a:p>
            <a:pPr indent="-304800" lvl="0" marL="457200" rtl="0">
              <a:lnSpc>
                <a:spcPct val="112500"/>
              </a:lnSpc>
              <a:spcBef>
                <a:spcPts val="0"/>
              </a:spcBef>
              <a:spcAft>
                <a:spcPts val="700"/>
              </a:spcAft>
              <a:buClr>
                <a:srgbClr val="333333"/>
              </a:buClr>
              <a:buSzPct val="100000"/>
              <a:buChar char="●"/>
            </a:pPr>
            <a:r>
              <a:rPr lang="en" sz="1200">
                <a:solidFill>
                  <a:srgbClr val="333333"/>
                </a:solidFill>
              </a:rPr>
              <a:t>If I were to attempt to build and deploy my own web app, I wouldn’t have the first idea where to begin.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So my goal with this talk is to provide a thorough, ground-up explanation of what to do when you want to create a web app, using as little jargon and as few buzz words as possible.</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There are a lot of steps involved in this process, and a lot of options for each step. I will strive to explain the differences between the viable options so that you are empowered to make your own choices when building your next application.</a:t>
            </a:r>
          </a:p>
          <a:p>
            <a:pPr indent="-304800" lvl="0" marL="457200" rtl="0">
              <a:lnSpc>
                <a:spcPct val="112500"/>
              </a:lnSpc>
              <a:spcBef>
                <a:spcPts val="0"/>
              </a:spcBef>
              <a:spcAft>
                <a:spcPts val="700"/>
              </a:spcAft>
              <a:buClr>
                <a:srgbClr val="333333"/>
              </a:buClr>
              <a:buSzPct val="100000"/>
              <a:buChar char="●"/>
            </a:pPr>
            <a:r>
              <a:rPr lang="en" sz="1200">
                <a:solidFill>
                  <a:srgbClr val="333333"/>
                </a:solidFill>
                <a:highlight>
                  <a:srgbClr val="FFFFFF"/>
                </a:highlight>
              </a:rPr>
              <a:t>To make things more digestible, I’m going to focus on virtual environments, package installation, database choices and how to configure your app to work with each of these pieces.</a:t>
            </a:r>
          </a:p>
          <a:p>
            <a:pPr indent="-304800" lvl="0" marL="457200">
              <a:lnSpc>
                <a:spcPct val="112500"/>
              </a:lnSpc>
              <a:spcBef>
                <a:spcPts val="0"/>
              </a:spcBef>
              <a:spcAft>
                <a:spcPts val="700"/>
              </a:spcAft>
              <a:buClr>
                <a:srgbClr val="333333"/>
              </a:buClr>
              <a:buSzPct val="100000"/>
              <a:buChar char="●"/>
            </a:pPr>
            <a:r>
              <a:rPr lang="en" sz="1200">
                <a:solidFill>
                  <a:srgbClr val="333333"/>
                </a:solidFill>
                <a:highlight>
                  <a:srgbClr val="FFFFFF"/>
                </a:highlight>
              </a:rPr>
              <a:t>As a caveat, this talk is heavily biased toward Mac users.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399" cy="4114800"/>
          </a:xfrm>
          <a:prstGeom prst="rect">
            <a:avLst/>
          </a:prstGeom>
        </p:spPr>
        <p:txBody>
          <a:bodyPr anchorCtr="0" anchor="t" bIns="91425" lIns="91425" rIns="91425" tIns="91425">
            <a:noAutofit/>
          </a:bodyPr>
          <a:lstStyle/>
          <a:p>
            <a:pPr indent="-228600" lvl="0" marL="457200" rtl="0">
              <a:spcBef>
                <a:spcPts val="0"/>
              </a:spcBef>
              <a:buChar char="-"/>
            </a:pPr>
            <a:r>
              <a:rPr lang="en"/>
              <a:t>So, here’s you. At the start, you have an idea, and a computer. Let’s see what you can do.</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599" cy="2052599"/>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599"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599"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599"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599"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599"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899"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599" cy="572699"/>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7999" cy="755699"/>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7999"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499"/>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199"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199"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099"/>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599" cy="572699"/>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7.png"/><Relationship Id="rId4" Type="http://schemas.openxmlformats.org/officeDocument/2006/relationships/image" Target="../media/image0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pip.pypa.io/en/stable/reference/pip_install/#usage"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pip.pypa.io/en/stable/reference/pip_install/#usage"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09.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2.png"/><Relationship Id="rId4" Type="http://schemas.openxmlformats.org/officeDocument/2006/relationships/hyperlink" Target="https://realpython.com/images/blog_images/mvc_diagram_with_routes.png"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pip.pypa.io/en/stable/reference/pip_install/#usage"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1.png"/><Relationship Id="rId4" Type="http://schemas.openxmlformats.org/officeDocument/2006/relationships/hyperlink" Target="http://mitchfournier.com/2010/06/25/getting-started-with-virtualenv-isolated-python-environment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0.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4.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5.png"/><Relationship Id="rId4" Type="http://schemas.openxmlformats.org/officeDocument/2006/relationships/hyperlink" Target="http://superuser.com/questions/822385/how-does-the-python-web-application-stack-work"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 Id="rId3" Type="http://schemas.openxmlformats.org/officeDocument/2006/relationships/hyperlink" Target="https://pip.pypa.io/en/stable/reference/pip_install/#usage" TargetMode="External"/><Relationship Id="rId4" Type="http://schemas.openxmlformats.org/officeDocument/2006/relationships/hyperlink" Target="http://stackoverflow.com/questions/29950300/what-is-the-relationship-between-virtualenv-and-pyenv" TargetMode="External"/><Relationship Id="rId5" Type="http://schemas.openxmlformats.org/officeDocument/2006/relationships/hyperlink" Target="http://pythonpaste.org/do-it-yourself-framework.html" TargetMode="External"/><Relationship Id="rId6" Type="http://schemas.openxmlformats.org/officeDocument/2006/relationships/hyperlink" Target="https://howdns.works/" TargetMode="External"/><Relationship Id="rId7" Type="http://schemas.openxmlformats.org/officeDocument/2006/relationships/hyperlink" Target="http://www.revsys.com/blog/2014/nov/21/recommended-django-project-layout/" TargetMode="External"/><Relationship Id="rId8" Type="http://schemas.openxmlformats.org/officeDocument/2006/relationships/hyperlink" Target="https://docs.djangoproject.com/en/1.9/intro/tutorial01/"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docs.python.org/2/library/sqlite3.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4.png"/><Relationship Id="rId4" Type="http://schemas.openxmlformats.org/officeDocument/2006/relationships/image" Target="../media/image0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311708" y="744575"/>
            <a:ext cx="8520599" cy="2052599"/>
          </a:xfrm>
          <a:prstGeom prst="rect">
            <a:avLst/>
          </a:prstGeom>
        </p:spPr>
        <p:txBody>
          <a:bodyPr anchorCtr="0" anchor="b" bIns="91425" lIns="91425" rIns="91425" tIns="91425">
            <a:noAutofit/>
          </a:bodyPr>
          <a:lstStyle/>
          <a:p>
            <a:pPr lvl="0">
              <a:spcBef>
                <a:spcPts val="0"/>
              </a:spcBef>
              <a:buNone/>
            </a:pPr>
            <a:r>
              <a:rPr lang="en"/>
              <a:t>Up and Running in Python: Easy Mode</a:t>
            </a:r>
          </a:p>
        </p:txBody>
      </p:sp>
      <p:sp>
        <p:nvSpPr>
          <p:cNvPr id="55" name="Shape 55"/>
          <p:cNvSpPr txBox="1"/>
          <p:nvPr>
            <p:ph idx="1" type="subTitle"/>
          </p:nvPr>
        </p:nvSpPr>
        <p:spPr>
          <a:xfrm>
            <a:off x="311700" y="2834125"/>
            <a:ext cx="8520599" cy="792600"/>
          </a:xfrm>
          <a:prstGeom prst="rect">
            <a:avLst/>
          </a:prstGeom>
        </p:spPr>
        <p:txBody>
          <a:bodyPr anchorCtr="0" anchor="t" bIns="91425" lIns="91425" rIns="91425" tIns="91425">
            <a:noAutofit/>
          </a:bodyPr>
          <a:lstStyle/>
          <a:p>
            <a:pPr lvl="0">
              <a:spcBef>
                <a:spcPts val="0"/>
              </a:spcBef>
              <a:buNone/>
            </a:pPr>
            <a:r>
              <a:rPr lang="en"/>
              <a:t>Mary (Nagle)</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2" name="Shape 112"/>
        <p:cNvGrpSpPr/>
        <p:nvPr/>
      </p:nvGrpSpPr>
      <p:grpSpPr>
        <a:xfrm>
          <a:off x="0" y="0"/>
          <a:ext cx="0" cy="0"/>
          <a:chOff x="0" y="0"/>
          <a:chExt cx="0" cy="0"/>
        </a:xfrm>
      </p:grpSpPr>
      <p:pic>
        <p:nvPicPr>
          <p:cNvPr id="113" name="Shape 113"/>
          <p:cNvPicPr preferRelativeResize="0"/>
          <p:nvPr/>
        </p:nvPicPr>
        <p:blipFill>
          <a:blip r:embed="rId3">
            <a:alphaModFix/>
          </a:blip>
          <a:stretch>
            <a:fillRect/>
          </a:stretch>
        </p:blipFill>
        <p:spPr>
          <a:xfrm>
            <a:off x="3238500" y="831725"/>
            <a:ext cx="2667000" cy="2667000"/>
          </a:xfrm>
          <a:prstGeom prst="rect">
            <a:avLst/>
          </a:prstGeom>
          <a:noFill/>
          <a:ln>
            <a:noFill/>
          </a:ln>
        </p:spPr>
      </p:pic>
      <p:sp>
        <p:nvSpPr>
          <p:cNvPr id="114" name="Shape 114"/>
          <p:cNvSpPr txBox="1"/>
          <p:nvPr>
            <p:ph type="title"/>
          </p:nvPr>
        </p:nvSpPr>
        <p:spPr>
          <a:xfrm>
            <a:off x="311700" y="3313300"/>
            <a:ext cx="8520599" cy="572699"/>
          </a:xfrm>
          <a:prstGeom prst="rect">
            <a:avLst/>
          </a:prstGeom>
        </p:spPr>
        <p:txBody>
          <a:bodyPr anchorCtr="0" anchor="t" bIns="91425" lIns="91425" rIns="91425" tIns="91425">
            <a:noAutofit/>
          </a:bodyPr>
          <a:lstStyle/>
          <a:p>
            <a:pPr lvl="0" algn="ctr">
              <a:spcBef>
                <a:spcPts val="0"/>
              </a:spcBef>
              <a:buNone/>
            </a:pPr>
            <a:r>
              <a:rPr lang="en" sz="3600"/>
              <a:t>PyPI - the Python Package Index</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8" name="Shape 118"/>
        <p:cNvGrpSpPr/>
        <p:nvPr/>
      </p:nvGrpSpPr>
      <p:grpSpPr>
        <a:xfrm>
          <a:off x="0" y="0"/>
          <a:ext cx="0" cy="0"/>
          <a:chOff x="0" y="0"/>
          <a:chExt cx="0" cy="0"/>
        </a:xfrm>
      </p:grpSpPr>
      <p:sp>
        <p:nvSpPr>
          <p:cNvPr id="119" name="Shape 119"/>
          <p:cNvSpPr txBox="1"/>
          <p:nvPr>
            <p:ph type="title"/>
          </p:nvPr>
        </p:nvSpPr>
        <p:spPr>
          <a:xfrm>
            <a:off x="436600" y="1891950"/>
            <a:ext cx="1511699" cy="1359600"/>
          </a:xfrm>
          <a:prstGeom prst="rect">
            <a:avLst/>
          </a:prstGeom>
        </p:spPr>
        <p:txBody>
          <a:bodyPr anchorCtr="0" anchor="ctr" bIns="91425" lIns="91425" rIns="91425" tIns="91425">
            <a:noAutofit/>
          </a:bodyPr>
          <a:lstStyle/>
          <a:p>
            <a:pPr lvl="0" algn="ctr">
              <a:spcBef>
                <a:spcPts val="0"/>
              </a:spcBef>
              <a:buNone/>
            </a:pPr>
            <a:r>
              <a:rPr lang="en" sz="7200"/>
              <a:t>pip</a:t>
            </a:r>
          </a:p>
        </p:txBody>
      </p:sp>
      <p:sp>
        <p:nvSpPr>
          <p:cNvPr id="120" name="Shape 120"/>
          <p:cNvSpPr txBox="1"/>
          <p:nvPr>
            <p:ph type="title"/>
          </p:nvPr>
        </p:nvSpPr>
        <p:spPr>
          <a:xfrm>
            <a:off x="2266400" y="2203350"/>
            <a:ext cx="1472100" cy="1048200"/>
          </a:xfrm>
          <a:prstGeom prst="rect">
            <a:avLst/>
          </a:prstGeom>
        </p:spPr>
        <p:txBody>
          <a:bodyPr anchorCtr="0" anchor="ctr" bIns="91425" lIns="91425" rIns="91425" tIns="91425">
            <a:noAutofit/>
          </a:bodyPr>
          <a:lstStyle/>
          <a:p>
            <a:pPr lvl="0" rtl="0" algn="ctr">
              <a:spcBef>
                <a:spcPts val="0"/>
              </a:spcBef>
              <a:buNone/>
            </a:pPr>
            <a:r>
              <a:rPr lang="en" sz="4800"/>
              <a:t>vs.</a:t>
            </a:r>
          </a:p>
        </p:txBody>
      </p:sp>
      <p:sp>
        <p:nvSpPr>
          <p:cNvPr id="121" name="Shape 121"/>
          <p:cNvSpPr txBox="1"/>
          <p:nvPr>
            <p:ph type="title"/>
          </p:nvPr>
        </p:nvSpPr>
        <p:spPr>
          <a:xfrm>
            <a:off x="4056600" y="1891950"/>
            <a:ext cx="5087399" cy="1359600"/>
          </a:xfrm>
          <a:prstGeom prst="rect">
            <a:avLst/>
          </a:prstGeom>
        </p:spPr>
        <p:txBody>
          <a:bodyPr anchorCtr="0" anchor="ctr" bIns="91425" lIns="91425" rIns="91425" tIns="91425">
            <a:noAutofit/>
          </a:bodyPr>
          <a:lstStyle/>
          <a:p>
            <a:pPr lvl="0" rtl="0" algn="ctr">
              <a:spcBef>
                <a:spcPts val="0"/>
              </a:spcBef>
              <a:buNone/>
            </a:pPr>
            <a:r>
              <a:rPr lang="en" sz="7200"/>
              <a:t>easy_install</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19"/>
                                        </p:tgtEl>
                                        <p:attrNameLst>
                                          <p:attrName>style.visibility</p:attrName>
                                        </p:attrNameLst>
                                      </p:cBhvr>
                                      <p:to>
                                        <p:strVal val="visible"/>
                                      </p:to>
                                    </p:set>
                                    <p:anim calcmode="lin" valueType="num">
                                      <p:cBhvr additive="base">
                                        <p:cTn dur="1000"/>
                                        <p:tgtEl>
                                          <p:spTgt spid="119"/>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121"/>
                                        </p:tgtEl>
                                        <p:attrNameLst>
                                          <p:attrName>style.visibility</p:attrName>
                                        </p:attrNameLst>
                                      </p:cBhvr>
                                      <p:to>
                                        <p:strVal val="visible"/>
                                      </p:to>
                                    </p:set>
                                    <p:anim calcmode="lin" valueType="num">
                                      <p:cBhvr additive="base">
                                        <p:cTn dur="1000"/>
                                        <p:tgtEl>
                                          <p:spTgt spid="121"/>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5" name="Shape 125"/>
        <p:cNvGrpSpPr/>
        <p:nvPr/>
      </p:nvGrpSpPr>
      <p:grpSpPr>
        <a:xfrm>
          <a:off x="0" y="0"/>
          <a:ext cx="0" cy="0"/>
          <a:chOff x="0" y="0"/>
          <a:chExt cx="0" cy="0"/>
        </a:xfrm>
      </p:grpSpPr>
      <p:sp>
        <p:nvSpPr>
          <p:cNvPr id="126" name="Shape 12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But what is setuptools?</a:t>
            </a:r>
          </a:p>
        </p:txBody>
      </p:sp>
      <p:sp>
        <p:nvSpPr>
          <p:cNvPr id="127" name="Shape 127"/>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Support for project dependencies and configuration</a:t>
            </a:r>
          </a:p>
          <a:p>
            <a:pPr indent="-228600" lvl="0" marL="457200">
              <a:spcBef>
                <a:spcPts val="0"/>
              </a:spcBef>
              <a:buChar char="●"/>
            </a:pPr>
            <a:r>
              <a:rPr lang="en"/>
              <a:t>Included in Python</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1" name="Shape 131"/>
        <p:cNvGrpSpPr/>
        <p:nvPr/>
      </p:nvGrpSpPr>
      <p:grpSpPr>
        <a:xfrm>
          <a:off x="0" y="0"/>
          <a:ext cx="0" cy="0"/>
          <a:chOff x="0" y="0"/>
          <a:chExt cx="0" cy="0"/>
        </a:xfrm>
      </p:grpSpPr>
      <p:pic>
        <p:nvPicPr>
          <p:cNvPr id="132" name="Shape 132"/>
          <p:cNvPicPr preferRelativeResize="0"/>
          <p:nvPr/>
        </p:nvPicPr>
        <p:blipFill>
          <a:blip r:embed="rId3">
            <a:alphaModFix/>
          </a:blip>
          <a:stretch>
            <a:fillRect/>
          </a:stretch>
        </p:blipFill>
        <p:spPr>
          <a:xfrm>
            <a:off x="628662" y="1409600"/>
            <a:ext cx="7886700" cy="3067050"/>
          </a:xfrm>
          <a:prstGeom prst="rect">
            <a:avLst/>
          </a:prstGeom>
          <a:noFill/>
          <a:ln>
            <a:noFill/>
          </a:ln>
        </p:spPr>
      </p:pic>
      <p:pic>
        <p:nvPicPr>
          <p:cNvPr id="133" name="Shape 133"/>
          <p:cNvPicPr preferRelativeResize="0"/>
          <p:nvPr/>
        </p:nvPicPr>
        <p:blipFill>
          <a:blip r:embed="rId4">
            <a:alphaModFix/>
          </a:blip>
          <a:stretch>
            <a:fillRect/>
          </a:stretch>
        </p:blipFill>
        <p:spPr>
          <a:xfrm>
            <a:off x="661987" y="281887"/>
            <a:ext cx="7820025" cy="904875"/>
          </a:xfrm>
          <a:prstGeom prst="rect">
            <a:avLst/>
          </a:prstGeom>
          <a:noFill/>
          <a:ln>
            <a:noFill/>
          </a:ln>
        </p:spPr>
      </p:pic>
      <p:sp>
        <p:nvSpPr>
          <p:cNvPr id="134" name="Shape 134"/>
          <p:cNvSpPr txBox="1"/>
          <p:nvPr/>
        </p:nvSpPr>
        <p:spPr>
          <a:xfrm>
            <a:off x="4211275" y="1018100"/>
            <a:ext cx="412200" cy="391500"/>
          </a:xfrm>
          <a:prstGeom prst="rect">
            <a:avLst/>
          </a:prstGeom>
          <a:noFill/>
          <a:ln>
            <a:noFill/>
          </a:ln>
        </p:spPr>
        <p:txBody>
          <a:bodyPr anchorCtr="0" anchor="t" bIns="91425" lIns="91425" rIns="91425" tIns="91425">
            <a:noAutofit/>
          </a:bodyPr>
          <a:lstStyle/>
          <a:p>
            <a:pPr lvl="0">
              <a:spcBef>
                <a:spcPts val="0"/>
              </a:spcBef>
              <a:buNone/>
            </a:pPr>
            <a:r>
              <a:rPr lang="en"/>
              <a:t>...</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sp>
        <p:nvSpPr>
          <p:cNvPr id="139" name="Shape 139"/>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easy_install</a:t>
            </a:r>
          </a:p>
        </p:txBody>
      </p:sp>
      <p:sp>
        <p:nvSpPr>
          <p:cNvPr id="140" name="Shape 140"/>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Found in setuptools distribution*</a:t>
            </a:r>
          </a:p>
          <a:p>
            <a:pPr indent="-228600" lvl="0" marL="457200" rtl="0">
              <a:spcBef>
                <a:spcPts val="0"/>
              </a:spcBef>
              <a:buChar char="●"/>
            </a:pPr>
            <a:r>
              <a:rPr lang="en"/>
              <a:t>Given a name, searches for a distribution with that name</a:t>
            </a:r>
          </a:p>
          <a:p>
            <a:pPr indent="-228600" lvl="0" marL="457200" rtl="0">
              <a:spcBef>
                <a:spcPts val="0"/>
              </a:spcBef>
              <a:buChar char="●"/>
            </a:pPr>
            <a:r>
              <a:rPr lang="en"/>
              <a:t>Once found, it downloads the distribution using `setup.py install`</a:t>
            </a:r>
          </a:p>
          <a:p>
            <a:pPr indent="-228600" lvl="0" marL="457200" rtl="0">
              <a:spcBef>
                <a:spcPts val="0"/>
              </a:spcBef>
              <a:buChar char="●"/>
            </a:pPr>
            <a:r>
              <a:rPr lang="en"/>
              <a:t>Checks whether newly installed distribution requires other libraries that are not installed; if so, finds them and installs them</a:t>
            </a:r>
          </a:p>
          <a:p>
            <a:pPr indent="-228600" lvl="0" marL="457200" rtl="0">
              <a:spcBef>
                <a:spcPts val="0"/>
              </a:spcBef>
              <a:buChar char="●"/>
            </a:pPr>
            <a:r>
              <a:rPr lang="en"/>
              <a:t>Installs packages into the running version of python’s site-packages directory</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4" name="Shape 144"/>
        <p:cNvGrpSpPr/>
        <p:nvPr/>
      </p:nvGrpSpPr>
      <p:grpSpPr>
        <a:xfrm>
          <a:off x="0" y="0"/>
          <a:ext cx="0" cy="0"/>
          <a:chOff x="0" y="0"/>
          <a:chExt cx="0" cy="0"/>
        </a:xfrm>
      </p:grpSpPr>
      <p:sp>
        <p:nvSpPr>
          <p:cNvPr id="145" name="Shape 145"/>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easy_install</a:t>
            </a:r>
          </a:p>
        </p:txBody>
      </p:sp>
      <p:sp>
        <p:nvSpPr>
          <p:cNvPr id="146" name="Shape 146"/>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Modifies sys.path - a list of strings that specifies the search path for the currently installed modules</a:t>
            </a:r>
          </a:p>
          <a:p>
            <a:pPr indent="-228600" lvl="1" marL="914400" rtl="0">
              <a:spcBef>
                <a:spcPts val="0"/>
              </a:spcBef>
              <a:buChar char="○"/>
            </a:pPr>
            <a:r>
              <a:rPr lang="en"/>
              <a:t>sys package = System specific parameters and functions</a:t>
            </a:r>
          </a:p>
          <a:p>
            <a:pPr indent="-228600" lvl="1" marL="914400" rtl="0">
              <a:spcBef>
                <a:spcPts val="0"/>
              </a:spcBef>
              <a:buChar char="○"/>
            </a:pPr>
            <a:r>
              <a:rPr lang="en"/>
              <a:t>Populated from PYTHONPATH variable</a:t>
            </a:r>
          </a:p>
          <a:p>
            <a:pPr indent="-228600" lvl="0" marL="457200" rtl="0">
              <a:spcBef>
                <a:spcPts val="0"/>
              </a:spcBef>
              <a:buChar char="●"/>
            </a:pPr>
            <a:r>
              <a:rPr lang="en"/>
              <a:t>Allows simultaneous installation of different versions of the same package into a single environment</a:t>
            </a:r>
          </a:p>
          <a:p>
            <a:pPr indent="-228600" lvl="0" marL="457200" rtl="0">
              <a:spcBef>
                <a:spcPts val="0"/>
              </a:spcBef>
              <a:buChar char="●"/>
            </a:pPr>
            <a:r>
              <a:rPr lang="en"/>
              <a:t>More easily installs .egg files</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0" name="Shape 150"/>
        <p:cNvGrpSpPr/>
        <p:nvPr/>
      </p:nvGrpSpPr>
      <p:grpSpPr>
        <a:xfrm>
          <a:off x="0" y="0"/>
          <a:ext cx="0" cy="0"/>
          <a:chOff x="0" y="0"/>
          <a:chExt cx="0" cy="0"/>
        </a:xfrm>
      </p:grpSpPr>
      <p:sp>
        <p:nvSpPr>
          <p:cNvPr id="151" name="Shape 151"/>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Several stages of `pip install`</a:t>
            </a:r>
          </a:p>
        </p:txBody>
      </p:sp>
      <p:sp>
        <p:nvSpPr>
          <p:cNvPr id="152" name="Shape 152"/>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marR="0" rtl="0" algn="l">
              <a:lnSpc>
                <a:spcPct val="115000"/>
              </a:lnSpc>
              <a:spcBef>
                <a:spcPts val="0"/>
              </a:spcBef>
              <a:spcAft>
                <a:spcPts val="1600"/>
              </a:spcAft>
              <a:buAutoNum type="arabicPeriod"/>
            </a:pPr>
            <a:r>
              <a:rPr lang="en"/>
              <a:t>Identify base requirements. The user supplied arguments are processed here.</a:t>
            </a:r>
          </a:p>
          <a:p>
            <a:pPr indent="-228600" lvl="0" marL="457200" marR="0" rtl="0" algn="l">
              <a:lnSpc>
                <a:spcPct val="115000"/>
              </a:lnSpc>
              <a:spcBef>
                <a:spcPts val="0"/>
              </a:spcBef>
              <a:spcAft>
                <a:spcPts val="1600"/>
              </a:spcAft>
              <a:buAutoNum type="arabicPeriod"/>
            </a:pPr>
            <a:r>
              <a:rPr lang="en"/>
              <a:t>Resolve dependencies. What will be installed is determined here.</a:t>
            </a:r>
          </a:p>
          <a:p>
            <a:pPr indent="-228600" lvl="1" marL="914400" marR="0" rtl="0" algn="l">
              <a:lnSpc>
                <a:spcPct val="115000"/>
              </a:lnSpc>
              <a:spcBef>
                <a:spcPts val="0"/>
              </a:spcBef>
              <a:spcAft>
                <a:spcPts val="1600"/>
              </a:spcAft>
            </a:pPr>
            <a:r>
              <a:rPr lang="en"/>
              <a:t>Generates metadata on package dependencies using setuptools’s setup.py</a:t>
            </a:r>
          </a:p>
          <a:p>
            <a:pPr indent="-228600" lvl="1" marL="914400" rtl="0">
              <a:spcBef>
                <a:spcPts val="0"/>
              </a:spcBef>
            </a:pPr>
            <a:r>
              <a:rPr lang="en"/>
              <a:t>Uses pkg_resources or setup.py `egg_info` to parse and read distribution and version requirements from this metadata</a:t>
            </a:r>
          </a:p>
          <a:p>
            <a:pPr indent="-228600" lvl="1" marL="914400" rtl="0">
              <a:spcBef>
                <a:spcPts val="0"/>
              </a:spcBef>
            </a:pPr>
            <a:r>
              <a:rPr lang="en"/>
              <a:t>Assumes latest version that satisfies given constraints is best</a:t>
            </a:r>
          </a:p>
          <a:p>
            <a:pPr lvl="0" marR="0" rtl="0" algn="l">
              <a:lnSpc>
                <a:spcPct val="115000"/>
              </a:lnSpc>
              <a:spcBef>
                <a:spcPts val="0"/>
              </a:spcBef>
              <a:spcAft>
                <a:spcPts val="1600"/>
              </a:spcAft>
              <a:buNone/>
            </a:pPr>
            <a:r>
              <a:t/>
            </a:r>
            <a:endParaRPr/>
          </a:p>
          <a:p>
            <a:pPr lvl="0" rtl="0">
              <a:spcBef>
                <a:spcPts val="0"/>
              </a:spcBef>
              <a:buNone/>
            </a:pPr>
            <a:r>
              <a:t/>
            </a:r>
            <a:endParaRPr/>
          </a:p>
        </p:txBody>
      </p:sp>
      <p:sp>
        <p:nvSpPr>
          <p:cNvPr id="153" name="Shape 153"/>
          <p:cNvSpPr txBox="1"/>
          <p:nvPr/>
        </p:nvSpPr>
        <p:spPr>
          <a:xfrm>
            <a:off x="4510200" y="4833300"/>
            <a:ext cx="4633800" cy="310199"/>
          </a:xfrm>
          <a:prstGeom prst="rect">
            <a:avLst/>
          </a:prstGeom>
          <a:noFill/>
          <a:ln>
            <a:noFill/>
          </a:ln>
        </p:spPr>
        <p:txBody>
          <a:bodyPr anchorCtr="0" anchor="ctr" bIns="91425" lIns="91425" rIns="91425" tIns="91425">
            <a:noAutofit/>
          </a:bodyPr>
          <a:lstStyle/>
          <a:p>
            <a:pPr lvl="0" rtl="0">
              <a:spcBef>
                <a:spcPts val="0"/>
              </a:spcBef>
              <a:buNone/>
            </a:pPr>
            <a:r>
              <a:rPr lang="en" u="sng">
                <a:solidFill>
                  <a:schemeClr val="hlink"/>
                </a:solidFill>
                <a:hlinkClick r:id="rId3"/>
              </a:rPr>
              <a:t>https://pip.pypa.io/en/stable/reference/pip_install/#usage</a:t>
            </a:r>
            <a:r>
              <a:rPr lang="en"/>
              <a:t> </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7" name="Shape 157"/>
        <p:cNvGrpSpPr/>
        <p:nvPr/>
      </p:nvGrpSpPr>
      <p:grpSpPr>
        <a:xfrm>
          <a:off x="0" y="0"/>
          <a:ext cx="0" cy="0"/>
          <a:chOff x="0" y="0"/>
          <a:chExt cx="0" cy="0"/>
        </a:xfrm>
      </p:grpSpPr>
      <p:sp>
        <p:nvSpPr>
          <p:cNvPr id="158" name="Shape 158"/>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Several stages of `pip install` con’t</a:t>
            </a:r>
          </a:p>
        </p:txBody>
      </p:sp>
      <p:sp>
        <p:nvSpPr>
          <p:cNvPr id="159" name="Shape 159"/>
          <p:cNvSpPr txBox="1"/>
          <p:nvPr>
            <p:ph idx="1" type="body"/>
          </p:nvPr>
        </p:nvSpPr>
        <p:spPr>
          <a:xfrm>
            <a:off x="311700" y="1152475"/>
            <a:ext cx="8520599" cy="34164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t> 3.   Build wheels. All the dependencies that can be are built into wheels.</a:t>
            </a:r>
          </a:p>
          <a:p>
            <a:pPr indent="-228600" lvl="1" marL="914400" marR="0" rtl="0" algn="l">
              <a:lnSpc>
                <a:spcPct val="115000"/>
              </a:lnSpc>
              <a:spcBef>
                <a:spcPts val="0"/>
              </a:spcBef>
              <a:spcAft>
                <a:spcPts val="0"/>
              </a:spcAft>
            </a:pPr>
            <a:r>
              <a:rPr lang="en"/>
              <a:t>Wheels or .whl files are intended to replace eggs</a:t>
            </a:r>
          </a:p>
          <a:p>
            <a:pPr lvl="0" marR="0" rtl="0" algn="l">
              <a:lnSpc>
                <a:spcPct val="115000"/>
              </a:lnSpc>
              <a:spcBef>
                <a:spcPts val="0"/>
              </a:spcBef>
              <a:spcAft>
                <a:spcPts val="0"/>
              </a:spcAft>
              <a:buNone/>
            </a:pPr>
            <a:r>
              <a:rPr lang="en"/>
              <a:t> 4.   Install the packages (and uninstall anything being upgraded/replaced).</a:t>
            </a:r>
          </a:p>
          <a:p>
            <a:pPr indent="-228600" lvl="1" marL="914400" marR="0" rtl="0" algn="l">
              <a:lnSpc>
                <a:spcPct val="115000"/>
              </a:lnSpc>
              <a:spcBef>
                <a:spcPts val="0"/>
              </a:spcBef>
              <a:spcAft>
                <a:spcPts val="0"/>
              </a:spcAft>
            </a:pPr>
            <a:r>
              <a:rPr lang="en"/>
              <a:t>Installs dependencies before their dependents</a:t>
            </a:r>
          </a:p>
          <a:p>
            <a:pPr indent="-228600" lvl="1" marL="914400" rtl="0">
              <a:spcBef>
                <a:spcPts val="0"/>
              </a:spcBef>
            </a:pPr>
            <a:r>
              <a:rPr lang="en"/>
              <a:t>Installs using option `--single-version-externally-managed`, which forces setuptools to install it in a more flat manner than it would with easy_install -- i.e. eggs are a bit more difficult</a:t>
            </a:r>
          </a:p>
          <a:p>
            <a:pPr lvl="0" rtl="0">
              <a:spcBef>
                <a:spcPts val="0"/>
              </a:spcBef>
              <a:buNone/>
            </a:pPr>
            <a:r>
              <a:t/>
            </a:r>
            <a:endParaRPr/>
          </a:p>
          <a:p>
            <a:pPr lvl="0" rtl="0">
              <a:spcBef>
                <a:spcPts val="0"/>
              </a:spcBef>
              <a:buNone/>
            </a:pPr>
            <a:r>
              <a:rPr lang="en"/>
              <a:t>Pip perk: Allows you to generate a requirements.txt file that specifies all required packages and their corresponding versions</a:t>
            </a:r>
          </a:p>
          <a:p>
            <a:pPr lvl="0" marR="0" rtl="0" algn="l">
              <a:lnSpc>
                <a:spcPct val="115000"/>
              </a:lnSpc>
              <a:spcBef>
                <a:spcPts val="0"/>
              </a:spcBef>
              <a:spcAft>
                <a:spcPts val="1600"/>
              </a:spcAft>
              <a:buNone/>
            </a:pPr>
            <a:r>
              <a:t/>
            </a:r>
            <a:endParaRPr/>
          </a:p>
          <a:p>
            <a:pPr lvl="0" rtl="0">
              <a:spcBef>
                <a:spcPts val="0"/>
              </a:spcBef>
              <a:buNone/>
            </a:pPr>
            <a:r>
              <a:t/>
            </a:r>
            <a:endParaRPr/>
          </a:p>
        </p:txBody>
      </p:sp>
      <p:sp>
        <p:nvSpPr>
          <p:cNvPr id="160" name="Shape 160"/>
          <p:cNvSpPr txBox="1"/>
          <p:nvPr/>
        </p:nvSpPr>
        <p:spPr>
          <a:xfrm>
            <a:off x="4510200" y="4833300"/>
            <a:ext cx="4633800" cy="310199"/>
          </a:xfrm>
          <a:prstGeom prst="rect">
            <a:avLst/>
          </a:prstGeom>
          <a:noFill/>
          <a:ln>
            <a:noFill/>
          </a:ln>
        </p:spPr>
        <p:txBody>
          <a:bodyPr anchorCtr="0" anchor="ctr" bIns="91425" lIns="91425" rIns="91425" tIns="91425">
            <a:noAutofit/>
          </a:bodyPr>
          <a:lstStyle/>
          <a:p>
            <a:pPr lvl="0" rtl="0">
              <a:spcBef>
                <a:spcPts val="0"/>
              </a:spcBef>
              <a:buNone/>
            </a:pPr>
            <a:r>
              <a:rPr lang="en" u="sng">
                <a:solidFill>
                  <a:schemeClr val="hlink"/>
                </a:solidFill>
                <a:hlinkClick r:id="rId3"/>
              </a:rPr>
              <a:t>https://pip.pypa.io/en/stable/reference/pip_install/#usage</a:t>
            </a:r>
            <a:r>
              <a:rPr lang="en"/>
              <a:t> </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4" name="Shape 164"/>
        <p:cNvGrpSpPr/>
        <p:nvPr/>
      </p:nvGrpSpPr>
      <p:grpSpPr>
        <a:xfrm>
          <a:off x="0" y="0"/>
          <a:ext cx="0" cy="0"/>
          <a:chOff x="0" y="0"/>
          <a:chExt cx="0" cy="0"/>
        </a:xfrm>
      </p:grpSpPr>
      <p:sp>
        <p:nvSpPr>
          <p:cNvPr id="165" name="Shape 165"/>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Eggs vs. Wheels</a:t>
            </a:r>
          </a:p>
        </p:txBody>
      </p:sp>
      <p:pic>
        <p:nvPicPr>
          <p:cNvPr id="166" name="Shape 166"/>
          <p:cNvPicPr preferRelativeResize="0"/>
          <p:nvPr/>
        </p:nvPicPr>
        <p:blipFill>
          <a:blip r:embed="rId3">
            <a:alphaModFix/>
          </a:blip>
          <a:stretch>
            <a:fillRect/>
          </a:stretch>
        </p:blipFill>
        <p:spPr>
          <a:xfrm>
            <a:off x="1238350" y="1250974"/>
            <a:ext cx="2494346" cy="3401376"/>
          </a:xfrm>
          <a:prstGeom prst="rect">
            <a:avLst/>
          </a:prstGeom>
          <a:noFill/>
          <a:ln>
            <a:noFill/>
          </a:ln>
        </p:spPr>
      </p:pic>
      <p:pic>
        <p:nvPicPr>
          <p:cNvPr id="167" name="Shape 167"/>
          <p:cNvPicPr preferRelativeResize="0"/>
          <p:nvPr/>
        </p:nvPicPr>
        <p:blipFill>
          <a:blip r:embed="rId4">
            <a:alphaModFix/>
          </a:blip>
          <a:stretch>
            <a:fillRect/>
          </a:stretch>
        </p:blipFill>
        <p:spPr>
          <a:xfrm>
            <a:off x="4641775" y="1250975"/>
            <a:ext cx="3810000" cy="3219450"/>
          </a:xfrm>
          <a:prstGeom prst="rect">
            <a:avLst/>
          </a:prstGeom>
          <a:noFill/>
          <a:ln>
            <a:noFill/>
          </a:ln>
        </p:spPr>
      </p:pic>
      <p:sp>
        <p:nvSpPr>
          <p:cNvPr id="168" name="Shape 168"/>
          <p:cNvSpPr txBox="1"/>
          <p:nvPr>
            <p:ph idx="1" type="body"/>
          </p:nvPr>
        </p:nvSpPr>
        <p:spPr>
          <a:xfrm>
            <a:off x="3995550" y="2574337"/>
            <a:ext cx="1152900" cy="572700"/>
          </a:xfrm>
          <a:prstGeom prst="rect">
            <a:avLst/>
          </a:prstGeom>
        </p:spPr>
        <p:txBody>
          <a:bodyPr anchorCtr="0" anchor="t" bIns="91425" lIns="91425" rIns="91425" tIns="91425">
            <a:noAutofit/>
          </a:bodyPr>
          <a:lstStyle/>
          <a:p>
            <a:pPr lvl="0" rtl="0" algn="ctr">
              <a:spcBef>
                <a:spcPts val="0"/>
              </a:spcBef>
              <a:buNone/>
            </a:pPr>
            <a:r>
              <a:rPr b="1" lang="en"/>
              <a:t>vs.</a:t>
            </a:r>
          </a:p>
          <a:p>
            <a:pPr lvl="0" marR="0" rtl="0" algn="l">
              <a:lnSpc>
                <a:spcPct val="115000"/>
              </a:lnSpc>
              <a:spcBef>
                <a:spcPts val="0"/>
              </a:spcBef>
              <a:spcAft>
                <a:spcPts val="1600"/>
              </a:spcAft>
              <a:buNone/>
            </a:pPr>
            <a:r>
              <a:t/>
            </a:r>
            <a:endParaRPr/>
          </a:p>
          <a:p>
            <a:pPr lvl="0" rtl="0">
              <a:spcBef>
                <a:spcPts val="0"/>
              </a:spcBef>
              <a:buNone/>
            </a:pPr>
            <a:r>
              <a:t/>
            </a:r>
            <a:endParaRPr/>
          </a:p>
        </p:txBody>
      </p:sp>
      <p:sp>
        <p:nvSpPr>
          <p:cNvPr id="169" name="Shape 169"/>
          <p:cNvSpPr txBox="1"/>
          <p:nvPr>
            <p:ph idx="1" type="body"/>
          </p:nvPr>
        </p:nvSpPr>
        <p:spPr>
          <a:xfrm>
            <a:off x="1975787" y="4470412"/>
            <a:ext cx="1152900" cy="572700"/>
          </a:xfrm>
          <a:prstGeom prst="rect">
            <a:avLst/>
          </a:prstGeom>
        </p:spPr>
        <p:txBody>
          <a:bodyPr anchorCtr="0" anchor="t" bIns="91425" lIns="91425" rIns="91425" tIns="91425">
            <a:noAutofit/>
          </a:bodyPr>
          <a:lstStyle/>
          <a:p>
            <a:pPr lvl="0" rtl="0" algn="ctr">
              <a:spcBef>
                <a:spcPts val="0"/>
              </a:spcBef>
              <a:buNone/>
            </a:pPr>
            <a:r>
              <a:rPr lang="en"/>
              <a:t>.egg</a:t>
            </a:r>
          </a:p>
          <a:p>
            <a:pPr lvl="0" marR="0" rtl="0" algn="l">
              <a:lnSpc>
                <a:spcPct val="115000"/>
              </a:lnSpc>
              <a:spcBef>
                <a:spcPts val="0"/>
              </a:spcBef>
              <a:spcAft>
                <a:spcPts val="1600"/>
              </a:spcAft>
              <a:buNone/>
            </a:pPr>
            <a:r>
              <a:t/>
            </a:r>
            <a:endParaRPr/>
          </a:p>
          <a:p>
            <a:pPr lvl="0" rtl="0">
              <a:spcBef>
                <a:spcPts val="0"/>
              </a:spcBef>
              <a:buNone/>
            </a:pPr>
            <a:r>
              <a:t/>
            </a:r>
            <a:endParaRPr/>
          </a:p>
        </p:txBody>
      </p:sp>
      <p:sp>
        <p:nvSpPr>
          <p:cNvPr id="170" name="Shape 170"/>
          <p:cNvSpPr txBox="1"/>
          <p:nvPr>
            <p:ph idx="1" type="body"/>
          </p:nvPr>
        </p:nvSpPr>
        <p:spPr>
          <a:xfrm>
            <a:off x="5970325" y="4470412"/>
            <a:ext cx="1152900" cy="572700"/>
          </a:xfrm>
          <a:prstGeom prst="rect">
            <a:avLst/>
          </a:prstGeom>
        </p:spPr>
        <p:txBody>
          <a:bodyPr anchorCtr="0" anchor="t" bIns="91425" lIns="91425" rIns="91425" tIns="91425">
            <a:noAutofit/>
          </a:bodyPr>
          <a:lstStyle/>
          <a:p>
            <a:pPr lvl="0" rtl="0" algn="ctr">
              <a:spcBef>
                <a:spcPts val="0"/>
              </a:spcBef>
              <a:buNone/>
            </a:pPr>
            <a:r>
              <a:rPr lang="en"/>
              <a:t>.whl</a:t>
            </a:r>
          </a:p>
          <a:p>
            <a:pPr lvl="0" marR="0" rtl="0" algn="l">
              <a:lnSpc>
                <a:spcPct val="115000"/>
              </a:lnSpc>
              <a:spcBef>
                <a:spcPts val="0"/>
              </a:spcBef>
              <a:spcAft>
                <a:spcPts val="1600"/>
              </a:spcAft>
              <a:buNone/>
            </a:pPr>
            <a:r>
              <a:t/>
            </a:r>
            <a:endParaRPr/>
          </a:p>
          <a:p>
            <a:pPr lvl="0" rt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67"/>
                                        </p:tgtEl>
                                        <p:attrNameLst>
                                          <p:attrName>style.visibility</p:attrName>
                                        </p:attrNameLst>
                                      </p:cBhvr>
                                      <p:to>
                                        <p:strVal val="visible"/>
                                      </p:to>
                                    </p:set>
                                    <p:anim calcmode="lin" valueType="num">
                                      <p:cBhvr additive="base">
                                        <p:cTn dur="600"/>
                                        <p:tgtEl>
                                          <p:spTgt spid="167"/>
                                        </p:tgtEl>
                                        <p:attrNameLst>
                                          <p:attrName>ppt_w</p:attrName>
                                        </p:attrNameLst>
                                      </p:cBhvr>
                                      <p:tavLst>
                                        <p:tav fmla="" tm="0">
                                          <p:val>
                                            <p:strVal val="0"/>
                                          </p:val>
                                        </p:tav>
                                        <p:tav fmla="" tm="100000">
                                          <p:val>
                                            <p:strVal val="#ppt_w"/>
                                          </p:val>
                                        </p:tav>
                                      </p:tavLst>
                                    </p:anim>
                                    <p:anim calcmode="lin" valueType="num">
                                      <p:cBhvr additive="base">
                                        <p:cTn dur="600"/>
                                        <p:tgtEl>
                                          <p:spTgt spid="167"/>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4" name="Shape 174"/>
        <p:cNvGrpSpPr/>
        <p:nvPr/>
      </p:nvGrpSpPr>
      <p:grpSpPr>
        <a:xfrm>
          <a:off x="0" y="0"/>
          <a:ext cx="0" cy="0"/>
          <a:chOff x="0" y="0"/>
          <a:chExt cx="0" cy="0"/>
        </a:xfrm>
      </p:grpSpPr>
      <p:sp>
        <p:nvSpPr>
          <p:cNvPr id="175" name="Shape 17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Wheels</a:t>
            </a:r>
          </a:p>
        </p:txBody>
      </p:sp>
      <p:sp>
        <p:nvSpPr>
          <p:cNvPr id="176" name="Shape 176"/>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Versioned</a:t>
            </a:r>
          </a:p>
          <a:p>
            <a:pPr indent="-228600" lvl="0" marL="457200" rtl="0">
              <a:spcBef>
                <a:spcPts val="0"/>
              </a:spcBef>
              <a:buChar char="●"/>
            </a:pPr>
            <a:r>
              <a:rPr lang="en"/>
              <a:t>Consistent installation</a:t>
            </a:r>
          </a:p>
          <a:p>
            <a:pPr indent="-228600" lvl="0" marL="457200" rtl="0">
              <a:spcBef>
                <a:spcPts val="0"/>
              </a:spcBef>
              <a:buChar char="●"/>
            </a:pPr>
            <a:r>
              <a:rPr lang="en"/>
              <a:t>Performance optimizations</a:t>
            </a:r>
          </a:p>
          <a:p>
            <a:pPr indent="-228600" lvl="0" marL="457200" rtl="0">
              <a:spcBef>
                <a:spcPts val="0"/>
              </a:spcBef>
              <a:buChar char="●"/>
            </a:pPr>
            <a:r>
              <a:rPr lang="en"/>
              <a:t>Better caching</a:t>
            </a:r>
          </a:p>
          <a:p>
            <a:pPr indent="-228600" lvl="0" marL="457200" rtl="0">
              <a:spcBef>
                <a:spcPts val="0"/>
              </a:spcBef>
              <a:buChar char="●"/>
            </a:pPr>
            <a:r>
              <a:rPr lang="en"/>
              <a:t>Continuous integration</a:t>
            </a:r>
          </a:p>
          <a:p>
            <a:pPr indent="-228600" lvl="0" marL="457200">
              <a:spcBef>
                <a:spcPts val="0"/>
              </a:spcBef>
              <a:buChar char="●"/>
            </a:pPr>
            <a:r>
              <a:rPr b="1" lang="en"/>
              <a:t>A single wheel can be both Python 2 and 3 compatible</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9" name="Shape 59"/>
        <p:cNvGrpSpPr/>
        <p:nvPr/>
      </p:nvGrpSpPr>
      <p:grpSpPr>
        <a:xfrm>
          <a:off x="0" y="0"/>
          <a:ext cx="0" cy="0"/>
          <a:chOff x="0" y="0"/>
          <a:chExt cx="0" cy="0"/>
        </a:xfrm>
      </p:grpSpPr>
      <p:pic>
        <p:nvPicPr>
          <p:cNvPr id="60" name="Shape 60"/>
          <p:cNvPicPr preferRelativeResize="0"/>
          <p:nvPr/>
        </p:nvPicPr>
        <p:blipFill>
          <a:blip r:embed="rId3">
            <a:alphaModFix/>
          </a:blip>
          <a:stretch>
            <a:fillRect/>
          </a:stretch>
        </p:blipFill>
        <p:spPr>
          <a:xfrm>
            <a:off x="1605100" y="1130099"/>
            <a:ext cx="5933800" cy="3783598"/>
          </a:xfrm>
          <a:prstGeom prst="rect">
            <a:avLst/>
          </a:prstGeom>
          <a:noFill/>
          <a:ln>
            <a:noFill/>
          </a:ln>
        </p:spPr>
      </p:pic>
      <p:sp>
        <p:nvSpPr>
          <p:cNvPr id="61" name="Shape 61"/>
          <p:cNvSpPr txBox="1"/>
          <p:nvPr/>
        </p:nvSpPr>
        <p:spPr>
          <a:xfrm>
            <a:off x="3044400" y="4913700"/>
            <a:ext cx="6099600" cy="229800"/>
          </a:xfrm>
          <a:prstGeom prst="rect">
            <a:avLst/>
          </a:prstGeom>
          <a:noFill/>
          <a:ln>
            <a:noFill/>
          </a:ln>
        </p:spPr>
        <p:txBody>
          <a:bodyPr anchorCtr="0" anchor="ctr" bIns="91425" lIns="91425" rIns="91425" tIns="91425">
            <a:noAutofit/>
          </a:bodyPr>
          <a:lstStyle/>
          <a:p>
            <a:pPr lvl="0" rtl="0">
              <a:spcBef>
                <a:spcPts val="0"/>
              </a:spcBef>
              <a:buNone/>
            </a:pPr>
            <a:r>
              <a:rPr lang="en" u="sng">
                <a:solidFill>
                  <a:schemeClr val="hlink"/>
                </a:solidFill>
                <a:hlinkClick r:id="rId4"/>
              </a:rPr>
              <a:t>https://realpython.com/images/blog_images/mvc_diagram_with_routes.png</a:t>
            </a:r>
            <a:r>
              <a:rPr lang="en"/>
              <a:t> </a:t>
            </a:r>
          </a:p>
        </p:txBody>
      </p:sp>
      <p:sp>
        <p:nvSpPr>
          <p:cNvPr id="62" name="Shape 62"/>
          <p:cNvSpPr txBox="1"/>
          <p:nvPr>
            <p:ph type="title"/>
          </p:nvPr>
        </p:nvSpPr>
        <p:spPr>
          <a:xfrm>
            <a:off x="311700" y="366600"/>
            <a:ext cx="8520599" cy="572699"/>
          </a:xfrm>
          <a:prstGeom prst="rect">
            <a:avLst/>
          </a:prstGeom>
        </p:spPr>
        <p:txBody>
          <a:bodyPr anchorCtr="0" anchor="t" bIns="91425" lIns="91425" rIns="91425" tIns="91425">
            <a:noAutofit/>
          </a:bodyPr>
          <a:lstStyle/>
          <a:p>
            <a:pPr lvl="0" rtl="0">
              <a:spcBef>
                <a:spcPts val="0"/>
              </a:spcBef>
              <a:buNone/>
            </a:pPr>
            <a:r>
              <a:rPr lang="en" sz="3600"/>
              <a:t>What you know as a novice...</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0" name="Shape 180"/>
        <p:cNvGrpSpPr/>
        <p:nvPr/>
      </p:nvGrpSpPr>
      <p:grpSpPr>
        <a:xfrm>
          <a:off x="0" y="0"/>
          <a:ext cx="0" cy="0"/>
          <a:chOff x="0" y="0"/>
          <a:chExt cx="0" cy="0"/>
        </a:xfrm>
      </p:grpSpPr>
      <p:sp>
        <p:nvSpPr>
          <p:cNvPr id="181" name="Shape 181"/>
          <p:cNvSpPr txBox="1"/>
          <p:nvPr>
            <p:ph type="title"/>
          </p:nvPr>
        </p:nvSpPr>
        <p:spPr>
          <a:xfrm>
            <a:off x="311700" y="445025"/>
            <a:ext cx="8520600" cy="572700"/>
          </a:xfrm>
          <a:prstGeom prst="rect">
            <a:avLst/>
          </a:prstGeom>
        </p:spPr>
        <p:txBody>
          <a:bodyPr anchorCtr="0" anchor="t" bIns="91425" lIns="91425" rIns="91425" tIns="91425">
            <a:noAutofit/>
          </a:bodyPr>
          <a:lstStyle/>
          <a:p>
            <a:pPr lvl="0" rtl="0">
              <a:spcBef>
                <a:spcPts val="0"/>
              </a:spcBef>
              <a:buNone/>
            </a:pPr>
            <a:r>
              <a:rPr lang="en"/>
              <a:t>Several stages of `pip install` con’t</a:t>
            </a:r>
          </a:p>
        </p:txBody>
      </p:sp>
      <p:sp>
        <p:nvSpPr>
          <p:cNvPr id="182" name="Shape 182"/>
          <p:cNvSpPr txBox="1"/>
          <p:nvPr>
            <p:ph idx="1" type="body"/>
          </p:nvPr>
        </p:nvSpPr>
        <p:spPr>
          <a:xfrm>
            <a:off x="311700" y="1152475"/>
            <a:ext cx="8520600" cy="3416400"/>
          </a:xfrm>
          <a:prstGeom prst="rect">
            <a:avLst/>
          </a:prstGeom>
        </p:spPr>
        <p:txBody>
          <a:bodyPr anchorCtr="0" anchor="t" bIns="91425" lIns="91425" rIns="91425" tIns="91425">
            <a:noAutofit/>
          </a:bodyPr>
          <a:lstStyle/>
          <a:p>
            <a:pPr lvl="0" marR="0" rtl="0" algn="l">
              <a:lnSpc>
                <a:spcPct val="115000"/>
              </a:lnSpc>
              <a:spcBef>
                <a:spcPts val="0"/>
              </a:spcBef>
              <a:spcAft>
                <a:spcPts val="0"/>
              </a:spcAft>
              <a:buNone/>
            </a:pPr>
            <a:r>
              <a:rPr lang="en"/>
              <a:t> 3.   Build wheels. All the dependencies that can be are built into wheels.</a:t>
            </a:r>
          </a:p>
          <a:p>
            <a:pPr indent="-228600" lvl="1" marL="914400" marR="0" rtl="0" algn="l">
              <a:lnSpc>
                <a:spcPct val="115000"/>
              </a:lnSpc>
              <a:spcBef>
                <a:spcPts val="0"/>
              </a:spcBef>
              <a:spcAft>
                <a:spcPts val="0"/>
              </a:spcAft>
            </a:pPr>
            <a:r>
              <a:rPr lang="en"/>
              <a:t>Wheels or .whl files are intended to replace eggs</a:t>
            </a:r>
          </a:p>
          <a:p>
            <a:pPr lvl="0" marR="0" rtl="0" algn="l">
              <a:lnSpc>
                <a:spcPct val="115000"/>
              </a:lnSpc>
              <a:spcBef>
                <a:spcPts val="0"/>
              </a:spcBef>
              <a:spcAft>
                <a:spcPts val="0"/>
              </a:spcAft>
              <a:buNone/>
            </a:pPr>
            <a:r>
              <a:rPr lang="en"/>
              <a:t> 4.   Install the packages (and uninstall anything being upgraded/replaced).</a:t>
            </a:r>
          </a:p>
          <a:p>
            <a:pPr indent="-228600" lvl="1" marL="914400" marR="0" rtl="0" algn="l">
              <a:lnSpc>
                <a:spcPct val="115000"/>
              </a:lnSpc>
              <a:spcBef>
                <a:spcPts val="0"/>
              </a:spcBef>
              <a:spcAft>
                <a:spcPts val="0"/>
              </a:spcAft>
            </a:pPr>
            <a:r>
              <a:rPr lang="en"/>
              <a:t>Installs dependencies before their dependents</a:t>
            </a:r>
          </a:p>
          <a:p>
            <a:pPr indent="-228600" lvl="1" marL="914400" rtl="0">
              <a:spcBef>
                <a:spcPts val="0"/>
              </a:spcBef>
            </a:pPr>
            <a:r>
              <a:rPr lang="en"/>
              <a:t>Installs using option `--single-version-externally-managed`, which forces setuptools to install it in a more flat manner than it would with easy_install -- i.e. eggs are a bit more difficult</a:t>
            </a:r>
          </a:p>
          <a:p>
            <a:pPr lvl="0" rtl="0">
              <a:spcBef>
                <a:spcPts val="0"/>
              </a:spcBef>
              <a:buNone/>
            </a:pPr>
            <a:r>
              <a:t/>
            </a:r>
            <a:endParaRPr/>
          </a:p>
          <a:p>
            <a:pPr lvl="0" rtl="0">
              <a:spcBef>
                <a:spcPts val="0"/>
              </a:spcBef>
              <a:buNone/>
            </a:pPr>
            <a:r>
              <a:rPr lang="en"/>
              <a:t>Pip perk: Allows you to generate a requirements.txt file that specifies all required packages and their corresponding versions</a:t>
            </a:r>
          </a:p>
          <a:p>
            <a:pPr lvl="0" marR="0" rtl="0" algn="l">
              <a:lnSpc>
                <a:spcPct val="115000"/>
              </a:lnSpc>
              <a:spcBef>
                <a:spcPts val="0"/>
              </a:spcBef>
              <a:spcAft>
                <a:spcPts val="1600"/>
              </a:spcAft>
              <a:buNone/>
            </a:pPr>
            <a:r>
              <a:t/>
            </a:r>
            <a:endParaRPr/>
          </a:p>
          <a:p>
            <a:pPr lvl="0" rtl="0">
              <a:spcBef>
                <a:spcPts val="0"/>
              </a:spcBef>
              <a:buNone/>
            </a:pPr>
            <a:r>
              <a:t/>
            </a:r>
            <a:endParaRPr/>
          </a:p>
        </p:txBody>
      </p:sp>
      <p:sp>
        <p:nvSpPr>
          <p:cNvPr id="183" name="Shape 183"/>
          <p:cNvSpPr txBox="1"/>
          <p:nvPr/>
        </p:nvSpPr>
        <p:spPr>
          <a:xfrm>
            <a:off x="4510200" y="4833300"/>
            <a:ext cx="4633800" cy="310200"/>
          </a:xfrm>
          <a:prstGeom prst="rect">
            <a:avLst/>
          </a:prstGeom>
          <a:noFill/>
          <a:ln>
            <a:noFill/>
          </a:ln>
        </p:spPr>
        <p:txBody>
          <a:bodyPr anchorCtr="0" anchor="ctr" bIns="91425" lIns="91425" rIns="91425" tIns="91425">
            <a:noAutofit/>
          </a:bodyPr>
          <a:lstStyle/>
          <a:p>
            <a:pPr lvl="0" rtl="0">
              <a:spcBef>
                <a:spcPts val="0"/>
              </a:spcBef>
              <a:buNone/>
            </a:pPr>
            <a:r>
              <a:rPr lang="en" u="sng">
                <a:solidFill>
                  <a:schemeClr val="hlink"/>
                </a:solidFill>
                <a:hlinkClick r:id="rId3"/>
              </a:rPr>
              <a:t>https://pip.pypa.io/en/stable/reference/pip_install/#usage</a:t>
            </a:r>
            <a:r>
              <a:rPr lang="en"/>
              <a:t> </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7" name="Shape 187"/>
        <p:cNvGrpSpPr/>
        <p:nvPr/>
      </p:nvGrpSpPr>
      <p:grpSpPr>
        <a:xfrm>
          <a:off x="0" y="0"/>
          <a:ext cx="0" cy="0"/>
          <a:chOff x="0" y="0"/>
          <a:chExt cx="0" cy="0"/>
        </a:xfrm>
      </p:grpSpPr>
      <p:sp>
        <p:nvSpPr>
          <p:cNvPr id="188" name="Shape 188"/>
          <p:cNvSpPr txBox="1"/>
          <p:nvPr>
            <p:ph type="title"/>
          </p:nvPr>
        </p:nvSpPr>
        <p:spPr>
          <a:xfrm>
            <a:off x="2333850" y="1994250"/>
            <a:ext cx="4476300" cy="1155000"/>
          </a:xfrm>
          <a:prstGeom prst="rect">
            <a:avLst/>
          </a:prstGeom>
        </p:spPr>
        <p:txBody>
          <a:bodyPr anchorCtr="0" anchor="ctr" bIns="91425" lIns="91425" rIns="91425" tIns="91425">
            <a:noAutofit/>
          </a:bodyPr>
          <a:lstStyle/>
          <a:p>
            <a:pPr lvl="0" rtl="0" algn="ctr">
              <a:spcBef>
                <a:spcPts val="0"/>
              </a:spcBef>
              <a:buNone/>
            </a:pPr>
            <a:r>
              <a:rPr lang="en" sz="4800"/>
              <a:t>Ok, great!</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2" name="Shape 192"/>
        <p:cNvGrpSpPr/>
        <p:nvPr/>
      </p:nvGrpSpPr>
      <p:grpSpPr>
        <a:xfrm>
          <a:off x="0" y="0"/>
          <a:ext cx="0" cy="0"/>
          <a:chOff x="0" y="0"/>
          <a:chExt cx="0" cy="0"/>
        </a:xfrm>
      </p:grpSpPr>
      <p:sp>
        <p:nvSpPr>
          <p:cNvPr id="193" name="Shape 193"/>
          <p:cNvSpPr/>
          <p:nvPr/>
        </p:nvSpPr>
        <p:spPr>
          <a:xfrm>
            <a:off x="474650" y="335050"/>
            <a:ext cx="8229299" cy="4491299"/>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94" name="Shape 194"/>
          <p:cNvSpPr/>
          <p:nvPr/>
        </p:nvSpPr>
        <p:spPr>
          <a:xfrm>
            <a:off x="838775" y="1540025"/>
            <a:ext cx="3368700" cy="2997599"/>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95" name="Shape 195"/>
          <p:cNvSpPr/>
          <p:nvPr/>
        </p:nvSpPr>
        <p:spPr>
          <a:xfrm>
            <a:off x="4910025" y="1540025"/>
            <a:ext cx="3368700" cy="2997599"/>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Clr>
                <a:schemeClr val="dk1"/>
              </a:buClr>
              <a:buFont typeface="Arial"/>
              <a:buNone/>
            </a:pPr>
            <a:r>
              <a:t/>
            </a:r>
            <a:endParaRPr/>
          </a:p>
        </p:txBody>
      </p:sp>
      <p:sp>
        <p:nvSpPr>
          <p:cNvPr id="196" name="Shape 196"/>
          <p:cNvSpPr txBox="1"/>
          <p:nvPr/>
        </p:nvSpPr>
        <p:spPr>
          <a:xfrm>
            <a:off x="838775" y="1540025"/>
            <a:ext cx="1270500" cy="460800"/>
          </a:xfrm>
          <a:prstGeom prst="rect">
            <a:avLst/>
          </a:prstGeom>
          <a:noFill/>
          <a:ln>
            <a:noFill/>
          </a:ln>
        </p:spPr>
        <p:txBody>
          <a:bodyPr anchorCtr="0" anchor="t" bIns="91425" lIns="91425" rIns="91425" tIns="91425">
            <a:noAutofit/>
          </a:bodyPr>
          <a:lstStyle/>
          <a:p>
            <a:pPr lvl="0">
              <a:spcBef>
                <a:spcPts val="0"/>
              </a:spcBef>
              <a:buNone/>
            </a:pPr>
            <a:r>
              <a:rPr lang="en" sz="2400"/>
              <a:t>App_1</a:t>
            </a:r>
          </a:p>
        </p:txBody>
      </p:sp>
      <p:sp>
        <p:nvSpPr>
          <p:cNvPr id="197" name="Shape 197"/>
          <p:cNvSpPr txBox="1"/>
          <p:nvPr/>
        </p:nvSpPr>
        <p:spPr>
          <a:xfrm>
            <a:off x="4910025" y="1540025"/>
            <a:ext cx="1270500" cy="460800"/>
          </a:xfrm>
          <a:prstGeom prst="rect">
            <a:avLst/>
          </a:prstGeom>
          <a:noFill/>
          <a:ln>
            <a:noFill/>
          </a:ln>
        </p:spPr>
        <p:txBody>
          <a:bodyPr anchorCtr="0" anchor="t" bIns="91425" lIns="91425" rIns="91425" tIns="91425">
            <a:noAutofit/>
          </a:bodyPr>
          <a:lstStyle/>
          <a:p>
            <a:pPr lvl="0" rtl="0">
              <a:spcBef>
                <a:spcPts val="0"/>
              </a:spcBef>
              <a:buNone/>
            </a:pPr>
            <a:r>
              <a:rPr lang="en" sz="2400"/>
              <a:t>App_2</a:t>
            </a:r>
          </a:p>
        </p:txBody>
      </p:sp>
      <p:sp>
        <p:nvSpPr>
          <p:cNvPr id="198" name="Shape 198"/>
          <p:cNvSpPr txBox="1"/>
          <p:nvPr/>
        </p:nvSpPr>
        <p:spPr>
          <a:xfrm>
            <a:off x="1214550" y="2331350"/>
            <a:ext cx="2317499" cy="572699"/>
          </a:xfrm>
          <a:prstGeom prst="rect">
            <a:avLst/>
          </a:prstGeom>
          <a:noFill/>
          <a:ln>
            <a:noFill/>
          </a:ln>
        </p:spPr>
        <p:txBody>
          <a:bodyPr anchorCtr="0" anchor="t" bIns="91425" lIns="91425" rIns="91425" tIns="91425">
            <a:noAutofit/>
          </a:bodyPr>
          <a:lstStyle/>
          <a:p>
            <a:pPr lvl="0">
              <a:spcBef>
                <a:spcPts val="0"/>
              </a:spcBef>
              <a:buNone/>
            </a:pPr>
            <a:r>
              <a:rPr lang="en" sz="1800"/>
              <a:t>SQLAlchemy v 0.9.6</a:t>
            </a:r>
          </a:p>
        </p:txBody>
      </p:sp>
      <p:sp>
        <p:nvSpPr>
          <p:cNvPr id="199" name="Shape 199"/>
          <p:cNvSpPr txBox="1"/>
          <p:nvPr/>
        </p:nvSpPr>
        <p:spPr>
          <a:xfrm>
            <a:off x="1214550" y="3862800"/>
            <a:ext cx="2805899" cy="572699"/>
          </a:xfrm>
          <a:prstGeom prst="rect">
            <a:avLst/>
          </a:prstGeom>
          <a:noFill/>
          <a:ln>
            <a:noFill/>
          </a:ln>
        </p:spPr>
        <p:txBody>
          <a:bodyPr anchorCtr="0" anchor="t" bIns="91425" lIns="91425" rIns="91425" tIns="91425">
            <a:noAutofit/>
          </a:bodyPr>
          <a:lstStyle/>
          <a:p>
            <a:pPr lvl="0" rtl="0">
              <a:spcBef>
                <a:spcPts val="0"/>
              </a:spcBef>
              <a:buClr>
                <a:schemeClr val="dk1"/>
              </a:buClr>
              <a:buFont typeface="Arial"/>
              <a:buNone/>
            </a:pPr>
            <a:r>
              <a:rPr b="1" lang="en">
                <a:solidFill>
                  <a:schemeClr val="dk1"/>
                </a:solidFill>
              </a:rPr>
              <a:t>query.order_by(“age desc”)</a:t>
            </a:r>
          </a:p>
        </p:txBody>
      </p:sp>
      <p:sp>
        <p:nvSpPr>
          <p:cNvPr id="200" name="Shape 200"/>
          <p:cNvSpPr txBox="1"/>
          <p:nvPr/>
        </p:nvSpPr>
        <p:spPr>
          <a:xfrm>
            <a:off x="5151275" y="2331350"/>
            <a:ext cx="2317499" cy="572699"/>
          </a:xfrm>
          <a:prstGeom prst="rect">
            <a:avLst/>
          </a:prstGeom>
          <a:noFill/>
          <a:ln>
            <a:noFill/>
          </a:ln>
        </p:spPr>
        <p:txBody>
          <a:bodyPr anchorCtr="0" anchor="t" bIns="91425" lIns="91425" rIns="91425" tIns="91425">
            <a:noAutofit/>
          </a:bodyPr>
          <a:lstStyle/>
          <a:p>
            <a:pPr lvl="0" rtl="0">
              <a:spcBef>
                <a:spcPts val="0"/>
              </a:spcBef>
              <a:buNone/>
            </a:pPr>
            <a:r>
              <a:rPr lang="en" sz="1800"/>
              <a:t>SQLAlchemy v 1.1.0</a:t>
            </a:r>
          </a:p>
        </p:txBody>
      </p:sp>
      <p:sp>
        <p:nvSpPr>
          <p:cNvPr id="201" name="Shape 201"/>
          <p:cNvSpPr txBox="1"/>
          <p:nvPr/>
        </p:nvSpPr>
        <p:spPr>
          <a:xfrm>
            <a:off x="5151275" y="3862800"/>
            <a:ext cx="2805899" cy="572699"/>
          </a:xfrm>
          <a:prstGeom prst="rect">
            <a:avLst/>
          </a:prstGeom>
          <a:noFill/>
          <a:ln>
            <a:noFill/>
          </a:ln>
        </p:spPr>
        <p:txBody>
          <a:bodyPr anchorCtr="0" anchor="t" bIns="91425" lIns="91425" rIns="91425" tIns="91425">
            <a:noAutofit/>
          </a:bodyPr>
          <a:lstStyle/>
          <a:p>
            <a:pPr lvl="0" rtl="0">
              <a:spcBef>
                <a:spcPts val="0"/>
              </a:spcBef>
              <a:buNone/>
            </a:pPr>
            <a:r>
              <a:rPr b="1" lang="en">
                <a:solidFill>
                  <a:schemeClr val="dk1"/>
                </a:solidFill>
              </a:rPr>
              <a:t>query.one_or_none()</a:t>
            </a:r>
          </a:p>
        </p:txBody>
      </p:sp>
      <p:sp>
        <p:nvSpPr>
          <p:cNvPr id="202" name="Shape 202"/>
          <p:cNvSpPr txBox="1"/>
          <p:nvPr/>
        </p:nvSpPr>
        <p:spPr>
          <a:xfrm>
            <a:off x="5151275" y="2904050"/>
            <a:ext cx="3210899" cy="572699"/>
          </a:xfrm>
          <a:prstGeom prst="rect">
            <a:avLst/>
          </a:prstGeom>
          <a:noFill/>
          <a:ln>
            <a:noFill/>
          </a:ln>
        </p:spPr>
        <p:txBody>
          <a:bodyPr anchorCtr="0" anchor="t" bIns="91425" lIns="91425" rIns="91425" tIns="91425">
            <a:noAutofit/>
          </a:bodyPr>
          <a:lstStyle/>
          <a:p>
            <a:pPr lvl="0" rtl="0">
              <a:spcBef>
                <a:spcPts val="0"/>
              </a:spcBef>
              <a:buNone/>
            </a:pPr>
            <a:r>
              <a:rPr lang="en">
                <a:solidFill>
                  <a:schemeClr val="dk1"/>
                </a:solidFill>
              </a:rPr>
              <a:t>query = session.query(Rings)</a:t>
            </a:r>
          </a:p>
          <a:p>
            <a:pPr lvl="0" rtl="0">
              <a:spcBef>
                <a:spcPts val="0"/>
              </a:spcBef>
              <a:buNone/>
            </a:pPr>
            <a:r>
              <a:rPr lang="en">
                <a:solidFill>
                  <a:schemeClr val="dk1"/>
                </a:solidFill>
              </a:rPr>
              <a:t>    .filter_by(purpose=’to rule them all’)</a:t>
            </a:r>
          </a:p>
        </p:txBody>
      </p:sp>
      <p:sp>
        <p:nvSpPr>
          <p:cNvPr id="203" name="Shape 203"/>
          <p:cNvSpPr txBox="1"/>
          <p:nvPr/>
        </p:nvSpPr>
        <p:spPr>
          <a:xfrm>
            <a:off x="1214550" y="3027350"/>
            <a:ext cx="2964600" cy="572699"/>
          </a:xfrm>
          <a:prstGeom prst="rect">
            <a:avLst/>
          </a:prstGeom>
          <a:noFill/>
          <a:ln>
            <a:noFill/>
          </a:ln>
        </p:spPr>
        <p:txBody>
          <a:bodyPr anchorCtr="0" anchor="t" bIns="91425" lIns="91425" rIns="91425" tIns="91425">
            <a:noAutofit/>
          </a:bodyPr>
          <a:lstStyle/>
          <a:p>
            <a:pPr lvl="0" rtl="0">
              <a:spcBef>
                <a:spcPts val="0"/>
              </a:spcBef>
              <a:buNone/>
            </a:pPr>
            <a:r>
              <a:rPr lang="en">
                <a:solidFill>
                  <a:schemeClr val="dk1"/>
                </a:solidFill>
              </a:rPr>
              <a:t>Table headers = Name, Age</a:t>
            </a:r>
          </a:p>
        </p:txBody>
      </p:sp>
      <p:sp>
        <p:nvSpPr>
          <p:cNvPr id="204" name="Shape 204"/>
          <p:cNvSpPr txBox="1"/>
          <p:nvPr>
            <p:ph type="title"/>
          </p:nvPr>
        </p:nvSpPr>
        <p:spPr>
          <a:xfrm>
            <a:off x="589050" y="514825"/>
            <a:ext cx="8229299" cy="572699"/>
          </a:xfrm>
          <a:prstGeom prst="rect">
            <a:avLst/>
          </a:prstGeom>
        </p:spPr>
        <p:txBody>
          <a:bodyPr anchorCtr="0" anchor="t" bIns="91425" lIns="91425" rIns="91425" tIns="91425">
            <a:noAutofit/>
          </a:bodyPr>
          <a:lstStyle/>
          <a:p>
            <a:pPr lvl="0">
              <a:spcBef>
                <a:spcPts val="0"/>
              </a:spcBef>
              <a:buNone/>
            </a:pPr>
            <a:r>
              <a:rPr lang="en"/>
              <a:t>Your operating system</a:t>
            </a:r>
          </a:p>
        </p:txBody>
      </p:sp>
      <p:sp>
        <p:nvSpPr>
          <p:cNvPr id="205" name="Shape 205"/>
          <p:cNvSpPr/>
          <p:nvPr/>
        </p:nvSpPr>
        <p:spPr>
          <a:xfrm>
            <a:off x="639125" y="1503275"/>
            <a:ext cx="3768000" cy="3071100"/>
          </a:xfrm>
          <a:prstGeom prst="mathMultiply">
            <a:avLst>
              <a:gd fmla="val 23520" name="adj1"/>
            </a:avLst>
          </a:prstGeom>
          <a:solidFill>
            <a:srgbClr val="FF0000"/>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mph" presetID="8" presetSubtype="0">
                                  <p:stCondLst>
                                    <p:cond delay="0"/>
                                  </p:stCondLst>
                                  <p:childTnLst>
                                    <p:animRot by="-21600000">
                                      <p:cBhvr>
                                        <p:cTn dur="2000" fill="hold"/>
                                        <p:tgtEl>
                                          <p:spTgt spid="194"/>
                                        </p:tgtEl>
                                        <p:attrNameLst>
                                          <p:attrName>r</p:attrName>
                                        </p:attrNameLst>
                                      </p:cBhvr>
                                    </p:animRo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199"/>
                                        </p:tgtEl>
                                        <p:attrNameLst>
                                          <p:attrName>style.visibility</p:attrName>
                                        </p:attrNameLst>
                                      </p:cBhvr>
                                      <p:to>
                                        <p:strVal val="visible"/>
                                      </p:to>
                                    </p:set>
                                    <p:anim calcmode="lin" valueType="num">
                                      <p:cBhvr additive="base">
                                        <p:cTn dur="1000"/>
                                        <p:tgtEl>
                                          <p:spTgt spid="199"/>
                                        </p:tgtEl>
                                        <p:attrNameLst>
                                          <p:attrName>ppt_w</p:attrName>
                                        </p:attrNameLst>
                                      </p:cBhvr>
                                      <p:tavLst>
                                        <p:tav fmla="" tm="0">
                                          <p:val>
                                            <p:strVal val="0"/>
                                          </p:val>
                                        </p:tav>
                                        <p:tav fmla="" tm="100000">
                                          <p:val>
                                            <p:strVal val="#ppt_w"/>
                                          </p:val>
                                        </p:tav>
                                      </p:tavLst>
                                    </p:anim>
                                    <p:anim calcmode="lin" valueType="num">
                                      <p:cBhvr additive="base">
                                        <p:cTn dur="1000"/>
                                        <p:tgtEl>
                                          <p:spTgt spid="199"/>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9" name="Shape 209"/>
        <p:cNvGrpSpPr/>
        <p:nvPr/>
      </p:nvGrpSpPr>
      <p:grpSpPr>
        <a:xfrm>
          <a:off x="0" y="0"/>
          <a:ext cx="0" cy="0"/>
          <a:chOff x="0" y="0"/>
          <a:chExt cx="0" cy="0"/>
        </a:xfrm>
      </p:grpSpPr>
      <p:sp>
        <p:nvSpPr>
          <p:cNvPr id="210" name="Shape 210"/>
          <p:cNvSpPr txBox="1"/>
          <p:nvPr>
            <p:ph type="title"/>
          </p:nvPr>
        </p:nvSpPr>
        <p:spPr>
          <a:xfrm>
            <a:off x="27900" y="1994250"/>
            <a:ext cx="9088200" cy="1154999"/>
          </a:xfrm>
          <a:prstGeom prst="rect">
            <a:avLst/>
          </a:prstGeom>
        </p:spPr>
        <p:txBody>
          <a:bodyPr anchorCtr="0" anchor="ctr" bIns="91425" lIns="91425" rIns="91425" tIns="91425">
            <a:noAutofit/>
          </a:bodyPr>
          <a:lstStyle/>
          <a:p>
            <a:pPr lvl="0" algn="ctr">
              <a:spcBef>
                <a:spcPts val="0"/>
              </a:spcBef>
              <a:buNone/>
            </a:pPr>
            <a:r>
              <a:rPr lang="en" sz="4800"/>
              <a:t>Virtual Environments!!!!!</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4" name="Shape 214"/>
        <p:cNvGrpSpPr/>
        <p:nvPr/>
      </p:nvGrpSpPr>
      <p:grpSpPr>
        <a:xfrm>
          <a:off x="0" y="0"/>
          <a:ext cx="0" cy="0"/>
          <a:chOff x="0" y="0"/>
          <a:chExt cx="0" cy="0"/>
        </a:xfrm>
      </p:grpSpPr>
      <p:pic>
        <p:nvPicPr>
          <p:cNvPr id="215" name="Shape 215"/>
          <p:cNvPicPr preferRelativeResize="0"/>
          <p:nvPr/>
        </p:nvPicPr>
        <p:blipFill>
          <a:blip r:embed="rId3">
            <a:alphaModFix/>
          </a:blip>
          <a:stretch>
            <a:fillRect/>
          </a:stretch>
        </p:blipFill>
        <p:spPr>
          <a:xfrm>
            <a:off x="1951950" y="119387"/>
            <a:ext cx="5240100" cy="4904724"/>
          </a:xfrm>
          <a:prstGeom prst="rect">
            <a:avLst/>
          </a:prstGeom>
          <a:noFill/>
          <a:ln>
            <a:noFill/>
          </a:ln>
        </p:spPr>
      </p:pic>
      <p:sp>
        <p:nvSpPr>
          <p:cNvPr id="216" name="Shape 216"/>
          <p:cNvSpPr txBox="1"/>
          <p:nvPr/>
        </p:nvSpPr>
        <p:spPr>
          <a:xfrm>
            <a:off x="5115150" y="4772400"/>
            <a:ext cx="4029000" cy="371100"/>
          </a:xfrm>
          <a:prstGeom prst="rect">
            <a:avLst/>
          </a:prstGeom>
          <a:noFill/>
          <a:ln>
            <a:noFill/>
          </a:ln>
        </p:spPr>
        <p:txBody>
          <a:bodyPr anchorCtr="0" anchor="ctr" bIns="91425" lIns="91425" rIns="91425" tIns="91425">
            <a:noAutofit/>
          </a:bodyPr>
          <a:lstStyle/>
          <a:p>
            <a:pPr lvl="0" rtl="0">
              <a:spcBef>
                <a:spcPts val="0"/>
              </a:spcBef>
              <a:buNone/>
            </a:pPr>
            <a:r>
              <a:rPr lang="en" u="sng">
                <a:solidFill>
                  <a:schemeClr val="hlink"/>
                </a:solidFill>
                <a:hlinkClick r:id="rId4"/>
              </a:rPr>
              <a:t>http://mitchfournier.com/2010/06/25/getting-started-with-virtualenv-isolated-python-environments/</a:t>
            </a:r>
            <a:r>
              <a:rPr lang="en"/>
              <a:t> </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0" name="Shape 220"/>
        <p:cNvGrpSpPr/>
        <p:nvPr/>
      </p:nvGrpSpPr>
      <p:grpSpPr>
        <a:xfrm>
          <a:off x="0" y="0"/>
          <a:ext cx="0" cy="0"/>
          <a:chOff x="0" y="0"/>
          <a:chExt cx="0" cy="0"/>
        </a:xfrm>
      </p:grpSpPr>
      <p:sp>
        <p:nvSpPr>
          <p:cNvPr id="221" name="Shape 221"/>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A bit more granular...</a:t>
            </a:r>
          </a:p>
        </p:txBody>
      </p:sp>
      <p:pic>
        <p:nvPicPr>
          <p:cNvPr id="222" name="Shape 222"/>
          <p:cNvPicPr preferRelativeResize="0"/>
          <p:nvPr/>
        </p:nvPicPr>
        <p:blipFill rotWithShape="1">
          <a:blip r:embed="rId3">
            <a:alphaModFix/>
          </a:blip>
          <a:srcRect b="8988" l="0" r="0" t="9070"/>
          <a:stretch/>
        </p:blipFill>
        <p:spPr>
          <a:xfrm>
            <a:off x="1489262" y="1017725"/>
            <a:ext cx="6165475" cy="39285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6" name="Shape 226"/>
        <p:cNvGrpSpPr/>
        <p:nvPr/>
      </p:nvGrpSpPr>
      <p:grpSpPr>
        <a:xfrm>
          <a:off x="0" y="0"/>
          <a:ext cx="0" cy="0"/>
          <a:chOff x="0" y="0"/>
          <a:chExt cx="0" cy="0"/>
        </a:xfrm>
      </p:grpSpPr>
      <p:sp>
        <p:nvSpPr>
          <p:cNvPr id="227" name="Shape 227"/>
          <p:cNvSpPr txBox="1"/>
          <p:nvPr>
            <p:ph type="title"/>
          </p:nvPr>
        </p:nvSpPr>
        <p:spPr>
          <a:xfrm>
            <a:off x="3534900" y="1994250"/>
            <a:ext cx="5609099" cy="1154999"/>
          </a:xfrm>
          <a:prstGeom prst="rect">
            <a:avLst/>
          </a:prstGeom>
        </p:spPr>
        <p:txBody>
          <a:bodyPr anchorCtr="0" anchor="ctr" bIns="91425" lIns="91425" rIns="91425" tIns="91425">
            <a:noAutofit/>
          </a:bodyPr>
          <a:lstStyle/>
          <a:p>
            <a:pPr lvl="0" rtl="0" algn="ctr">
              <a:spcBef>
                <a:spcPts val="0"/>
              </a:spcBef>
              <a:buNone/>
            </a:pPr>
            <a:r>
              <a:rPr lang="en" sz="4800"/>
              <a:t>Hooray!</a:t>
            </a:r>
          </a:p>
        </p:txBody>
      </p:sp>
      <p:pic>
        <p:nvPicPr>
          <p:cNvPr descr="bubbles.gif" id="228" name="Shape 228"/>
          <p:cNvPicPr preferRelativeResize="0"/>
          <p:nvPr/>
        </p:nvPicPr>
        <p:blipFill rotWithShape="1">
          <a:blip r:embed="rId3">
            <a:alphaModFix/>
          </a:blip>
          <a:srcRect b="13029" l="0" r="0" t="13022"/>
          <a:stretch/>
        </p:blipFill>
        <p:spPr>
          <a:xfrm>
            <a:off x="645450" y="881225"/>
            <a:ext cx="3429000" cy="33810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2" name="Shape 232"/>
        <p:cNvGrpSpPr/>
        <p:nvPr/>
      </p:nvGrpSpPr>
      <p:grpSpPr>
        <a:xfrm>
          <a:off x="0" y="0"/>
          <a:ext cx="0" cy="0"/>
          <a:chOff x="0" y="0"/>
          <a:chExt cx="0" cy="0"/>
        </a:xfrm>
      </p:grpSpPr>
      <p:sp>
        <p:nvSpPr>
          <p:cNvPr id="233" name="Shape 233"/>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virtualenv</a:t>
            </a:r>
          </a:p>
        </p:txBody>
      </p:sp>
      <p:sp>
        <p:nvSpPr>
          <p:cNvPr id="234" name="Shape 234"/>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Works on any system that has python installed</a:t>
            </a:r>
          </a:p>
          <a:p>
            <a:pPr indent="-228600" lvl="0" marL="457200" rtl="0">
              <a:lnSpc>
                <a:spcPct val="115000"/>
              </a:lnSpc>
              <a:spcBef>
                <a:spcPts val="0"/>
              </a:spcBef>
              <a:spcAft>
                <a:spcPts val="1800"/>
              </a:spcAft>
              <a:buChar char="●"/>
            </a:pPr>
            <a:r>
              <a:rPr lang="en"/>
              <a:t>~/ENV/lib/ and ~/ENV/include/</a:t>
            </a:r>
          </a:p>
          <a:p>
            <a:pPr indent="-228600" lvl="1" marL="914400" rtl="0">
              <a:lnSpc>
                <a:spcPct val="115000"/>
              </a:lnSpc>
              <a:spcBef>
                <a:spcPts val="0"/>
              </a:spcBef>
              <a:spcAft>
                <a:spcPts val="1800"/>
              </a:spcAft>
              <a:buChar char="○"/>
            </a:pPr>
            <a:r>
              <a:rPr lang="en"/>
              <a:t>Contain  supporting library files for a new virtualenv python. </a:t>
            </a:r>
          </a:p>
          <a:p>
            <a:pPr indent="-228600" lvl="0" marL="457200" rtl="0">
              <a:lnSpc>
                <a:spcPct val="115000"/>
              </a:lnSpc>
              <a:spcBef>
                <a:spcPts val="0"/>
              </a:spcBef>
              <a:spcAft>
                <a:spcPts val="1800"/>
              </a:spcAft>
              <a:buChar char="●"/>
            </a:pPr>
            <a:r>
              <a:rPr lang="en"/>
              <a:t>~/ENV/lib/pythonX.X/site-packages/</a:t>
            </a:r>
          </a:p>
          <a:p>
            <a:pPr indent="-228600" lvl="1" marL="914400" rtl="0">
              <a:lnSpc>
                <a:spcPct val="115000"/>
              </a:lnSpc>
              <a:spcBef>
                <a:spcPts val="0"/>
              </a:spcBef>
              <a:spcAft>
                <a:spcPts val="1800"/>
              </a:spcAft>
              <a:buChar char="○"/>
            </a:pPr>
            <a:r>
              <a:rPr lang="en"/>
              <a:t>Where packages installed in this environment will live</a:t>
            </a:r>
          </a:p>
          <a:p>
            <a:pPr indent="-228600" lvl="0" marL="457200" rtl="0">
              <a:lnSpc>
                <a:spcPct val="115000"/>
              </a:lnSpc>
              <a:spcBef>
                <a:spcPts val="0"/>
              </a:spcBef>
              <a:spcAft>
                <a:spcPts val="1800"/>
              </a:spcAft>
              <a:buChar char="●"/>
            </a:pPr>
            <a:r>
              <a:rPr lang="en"/>
              <a:t>ENV/bin </a:t>
            </a:r>
          </a:p>
          <a:p>
            <a:pPr indent="-228600" lvl="1" marL="914400" rtl="0">
              <a:lnSpc>
                <a:spcPct val="115000"/>
              </a:lnSpc>
              <a:spcBef>
                <a:spcPts val="0"/>
              </a:spcBef>
              <a:spcAft>
                <a:spcPts val="1800"/>
              </a:spcAft>
              <a:buChar char="○"/>
            </a:pPr>
            <a:r>
              <a:rPr lang="en"/>
              <a:t>Where executables live - noticeably the copy of python</a:t>
            </a:r>
          </a:p>
          <a:p>
            <a:pPr indent="-228600" lvl="1" marL="914400" rtl="0">
              <a:lnSpc>
                <a:spcPct val="115000"/>
              </a:lnSpc>
              <a:spcBef>
                <a:spcPts val="0"/>
              </a:spcBef>
              <a:spcAft>
                <a:spcPts val="1800"/>
              </a:spcAft>
              <a:buChar char="○"/>
            </a:pPr>
            <a:r>
              <a:rPr lang="en"/>
              <a:t>Running a script with #! /path/to/ENV/bin/python would run that script under this virtualenv’s python.</a:t>
            </a:r>
          </a:p>
          <a:p>
            <a:pPr indent="-228600" lvl="0" marL="457200" rtl="0">
              <a:lnSpc>
                <a:spcPct val="100000"/>
              </a:lnSpc>
              <a:spcBef>
                <a:spcPts val="0"/>
              </a:spcBef>
              <a:spcAft>
                <a:spcPts val="0"/>
              </a:spcAft>
              <a:buChar char="●"/>
            </a:pPr>
            <a:r>
              <a:rPr lang="en"/>
              <a:t>Map chosen directory to your PATH variable in your bash_profile</a:t>
            </a: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8" name="Shape 238"/>
        <p:cNvGrpSpPr/>
        <p:nvPr/>
      </p:nvGrpSpPr>
      <p:grpSpPr>
        <a:xfrm>
          <a:off x="0" y="0"/>
          <a:ext cx="0" cy="0"/>
          <a:chOff x="0" y="0"/>
          <a:chExt cx="0" cy="0"/>
        </a:xfrm>
      </p:grpSpPr>
      <p:sp>
        <p:nvSpPr>
          <p:cNvPr id="239" name="Shape 239"/>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Virtualenvwrapper, etc.</a:t>
            </a:r>
          </a:p>
        </p:txBody>
      </p:sp>
      <p:sp>
        <p:nvSpPr>
          <p:cNvPr id="240" name="Shape 240"/>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342900" lvl="0" marL="457200" marR="0" rtl="0" algn="l">
              <a:lnSpc>
                <a:spcPct val="115000"/>
              </a:lnSpc>
              <a:spcBef>
                <a:spcPts val="0"/>
              </a:spcBef>
              <a:spcAft>
                <a:spcPts val="1600"/>
              </a:spcAft>
              <a:buClr>
                <a:schemeClr val="dk2"/>
              </a:buClr>
              <a:buSzPct val="100000"/>
              <a:buFont typeface="Arial"/>
              <a:buChar char="●"/>
            </a:pPr>
            <a:r>
              <a:rPr lang="en"/>
              <a:t>Installs pip, python and setuptools upon creation</a:t>
            </a:r>
          </a:p>
          <a:p>
            <a:pPr indent="-228600" lvl="0" marL="457200" marR="0" rtl="0" algn="l">
              <a:lnSpc>
                <a:spcPct val="115000"/>
              </a:lnSpc>
              <a:spcBef>
                <a:spcPts val="0"/>
              </a:spcBef>
              <a:spcAft>
                <a:spcPts val="1600"/>
              </a:spcAft>
              <a:buChar char="●"/>
            </a:pPr>
            <a:r>
              <a:rPr lang="en"/>
              <a:t>Shout out: virtualenvwrapper</a:t>
            </a:r>
          </a:p>
          <a:p>
            <a:pPr indent="-228600" lvl="1" marL="914400" marR="0" rtl="0" algn="l">
              <a:lnSpc>
                <a:spcPct val="115000"/>
              </a:lnSpc>
              <a:spcBef>
                <a:spcPts val="0"/>
              </a:spcBef>
              <a:spcAft>
                <a:spcPts val="1600"/>
              </a:spcAft>
              <a:buChar char="○"/>
            </a:pPr>
            <a:r>
              <a:rPr lang="en"/>
              <a:t>ex. `workon env_name` vs. `source ~/ENV/env_name/bin/activate`</a:t>
            </a:r>
          </a:p>
          <a:p>
            <a:pPr indent="-228600" lvl="0" marL="457200" marR="0" rtl="0" algn="l">
              <a:lnSpc>
                <a:spcPct val="115000"/>
              </a:lnSpc>
              <a:spcBef>
                <a:spcPts val="0"/>
              </a:spcBef>
              <a:spcAft>
                <a:spcPts val="1600"/>
              </a:spcAft>
              <a:buChar char="●"/>
            </a:pPr>
            <a:r>
              <a:rPr lang="en"/>
              <a:t>venv and pyvenv are built-ins of Python 3 that do essentially the same things as virtualenv</a:t>
            </a: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4" name="Shape 244"/>
        <p:cNvGrpSpPr/>
        <p:nvPr/>
      </p:nvGrpSpPr>
      <p:grpSpPr>
        <a:xfrm>
          <a:off x="0" y="0"/>
          <a:ext cx="0" cy="0"/>
          <a:chOff x="0" y="0"/>
          <a:chExt cx="0" cy="0"/>
        </a:xfrm>
      </p:grpSpPr>
      <p:sp>
        <p:nvSpPr>
          <p:cNvPr id="245" name="Shape 245"/>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pyenv</a:t>
            </a:r>
          </a:p>
        </p:txBody>
      </p:sp>
      <p:sp>
        <p:nvSpPr>
          <p:cNvPr id="246" name="Shape 246"/>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Bash extension</a:t>
            </a:r>
          </a:p>
          <a:p>
            <a:pPr indent="-228600" lvl="0" marL="457200" rtl="0">
              <a:lnSpc>
                <a:spcPct val="112500"/>
              </a:lnSpc>
              <a:spcBef>
                <a:spcPts val="0"/>
              </a:spcBef>
              <a:spcAft>
                <a:spcPts val="700"/>
              </a:spcAft>
              <a:buChar char="●"/>
            </a:pPr>
            <a:r>
              <a:rPr lang="en"/>
              <a:t>Intercepts your calls to python, pip, etc., to direct them to one of several of the system python tool-chains</a:t>
            </a:r>
          </a:p>
          <a:p>
            <a:pPr indent="-228600" lvl="0" marL="457200" rtl="0">
              <a:lnSpc>
                <a:spcPct val="112500"/>
              </a:lnSpc>
              <a:spcBef>
                <a:spcPts val="0"/>
              </a:spcBef>
              <a:spcAft>
                <a:spcPts val="700"/>
              </a:spcAft>
              <a:buChar char="●"/>
            </a:pPr>
            <a:r>
              <a:rPr lang="en"/>
              <a:t>Libraries included in any given version are always available</a:t>
            </a:r>
          </a:p>
          <a:p>
            <a:pPr indent="-228600" lvl="0" marL="457200">
              <a:lnSpc>
                <a:spcPct val="112500"/>
              </a:lnSpc>
              <a:spcBef>
                <a:spcPts val="0"/>
              </a:spcBef>
              <a:spcAft>
                <a:spcPts val="700"/>
              </a:spcAft>
              <a:buChar char="●"/>
            </a:pPr>
            <a:r>
              <a:rPr lang="en"/>
              <a:t>Good for switching between different versions of python</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pic>
        <p:nvPicPr>
          <p:cNvPr id="67" name="Shape 67"/>
          <p:cNvPicPr preferRelativeResize="0"/>
          <p:nvPr/>
        </p:nvPicPr>
        <p:blipFill>
          <a:blip r:embed="rId3">
            <a:alphaModFix/>
          </a:blip>
          <a:stretch>
            <a:fillRect/>
          </a:stretch>
        </p:blipFill>
        <p:spPr>
          <a:xfrm>
            <a:off x="598375" y="1070475"/>
            <a:ext cx="5017099" cy="3762824"/>
          </a:xfrm>
          <a:prstGeom prst="rect">
            <a:avLst/>
          </a:prstGeom>
          <a:noFill/>
          <a:ln>
            <a:noFill/>
          </a:ln>
        </p:spPr>
      </p:pic>
      <p:sp>
        <p:nvSpPr>
          <p:cNvPr id="68" name="Shape 68"/>
          <p:cNvSpPr txBox="1"/>
          <p:nvPr/>
        </p:nvSpPr>
        <p:spPr>
          <a:xfrm>
            <a:off x="1846200" y="4833300"/>
            <a:ext cx="7297800" cy="310199"/>
          </a:xfrm>
          <a:prstGeom prst="rect">
            <a:avLst/>
          </a:prstGeom>
          <a:noFill/>
          <a:ln>
            <a:noFill/>
          </a:ln>
        </p:spPr>
        <p:txBody>
          <a:bodyPr anchorCtr="0" anchor="ctr" bIns="91425" lIns="91425" rIns="91425" tIns="91425">
            <a:noAutofit/>
          </a:bodyPr>
          <a:lstStyle/>
          <a:p>
            <a:pPr lvl="0" rtl="0">
              <a:spcBef>
                <a:spcPts val="0"/>
              </a:spcBef>
              <a:buNone/>
            </a:pPr>
            <a:r>
              <a:rPr lang="en" u="sng">
                <a:solidFill>
                  <a:schemeClr val="hlink"/>
                </a:solidFill>
                <a:hlinkClick r:id="rId4"/>
              </a:rPr>
              <a:t>http://superuser.com/questions/822385/how-does-the-python-web-application-stack-work</a:t>
            </a:r>
            <a:r>
              <a:rPr lang="en"/>
              <a:t> </a:t>
            </a:r>
          </a:p>
        </p:txBody>
      </p:sp>
      <p:sp>
        <p:nvSpPr>
          <p:cNvPr id="69" name="Shape 69"/>
          <p:cNvSpPr txBox="1"/>
          <p:nvPr>
            <p:ph type="title"/>
          </p:nvPr>
        </p:nvSpPr>
        <p:spPr>
          <a:xfrm>
            <a:off x="311700" y="299800"/>
            <a:ext cx="8520599" cy="572699"/>
          </a:xfrm>
          <a:prstGeom prst="rect">
            <a:avLst/>
          </a:prstGeom>
        </p:spPr>
        <p:txBody>
          <a:bodyPr anchorCtr="0" anchor="t" bIns="91425" lIns="91425" rIns="91425" tIns="91425">
            <a:noAutofit/>
          </a:bodyPr>
          <a:lstStyle/>
          <a:p>
            <a:pPr lvl="0" rtl="0">
              <a:spcBef>
                <a:spcPts val="0"/>
              </a:spcBef>
              <a:buNone/>
            </a:pPr>
            <a:r>
              <a:rPr lang="en" sz="3600"/>
              <a:t>What’s actually going on, sorta</a:t>
            </a:r>
          </a:p>
        </p:txBody>
      </p:sp>
      <p:sp>
        <p:nvSpPr>
          <p:cNvPr id="70" name="Shape 70"/>
          <p:cNvSpPr txBox="1"/>
          <p:nvPr>
            <p:ph idx="1" type="body"/>
          </p:nvPr>
        </p:nvSpPr>
        <p:spPr>
          <a:xfrm>
            <a:off x="5784925" y="1152475"/>
            <a:ext cx="3047399" cy="3416400"/>
          </a:xfrm>
          <a:prstGeom prst="rect">
            <a:avLst/>
          </a:prstGeom>
        </p:spPr>
        <p:txBody>
          <a:bodyPr anchorCtr="0" anchor="t" bIns="91425" lIns="91425" rIns="91425" tIns="91425">
            <a:noAutofit/>
          </a:bodyPr>
          <a:lstStyle/>
          <a:p>
            <a:pPr lvl="0" rtl="0">
              <a:spcBef>
                <a:spcPts val="0"/>
              </a:spcBef>
              <a:buNone/>
            </a:pPr>
            <a:r>
              <a:rPr lang="en"/>
              <a:t>Python Modules = Most of the last slide</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0" name="Shape 250"/>
        <p:cNvGrpSpPr/>
        <p:nvPr/>
      </p:nvGrpSpPr>
      <p:grpSpPr>
        <a:xfrm>
          <a:off x="0" y="0"/>
          <a:ext cx="0" cy="0"/>
          <a:chOff x="0" y="0"/>
          <a:chExt cx="0" cy="0"/>
        </a:xfrm>
      </p:grpSpPr>
      <p:sp>
        <p:nvSpPr>
          <p:cNvPr id="251" name="Shape 251"/>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Virtual Environments: Key Takeaways</a:t>
            </a:r>
          </a:p>
        </p:txBody>
      </p:sp>
      <p:sp>
        <p:nvSpPr>
          <p:cNvPr id="252" name="Shape 252"/>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Virtual environments are a great way to prevent conflicts between dependencies of different apps you build on your machine.</a:t>
            </a:r>
          </a:p>
          <a:p>
            <a:pPr indent="-228600" lvl="0" marL="457200" rtl="0">
              <a:spcBef>
                <a:spcPts val="0"/>
              </a:spcBef>
              <a:buChar char="●"/>
            </a:pPr>
            <a:r>
              <a:rPr lang="en"/>
              <a:t>~/ENV/ = a great directory in which to store your virtual environments</a:t>
            </a:r>
          </a:p>
          <a:p>
            <a:pPr indent="-228600" lvl="0" marL="457200" rtl="0">
              <a:spcBef>
                <a:spcPts val="0"/>
              </a:spcBef>
              <a:buChar char="●"/>
            </a:pPr>
            <a:r>
              <a:rPr lang="en"/>
              <a:t>Virtual environments create folders in the path you designate and insert the supporting files you need to run your virtual environment in these folders </a:t>
            </a:r>
          </a:p>
          <a:p>
            <a:pPr indent="-228600" lvl="0" marL="457200">
              <a:spcBef>
                <a:spcPts val="0"/>
              </a:spcBef>
              <a:buChar char="●"/>
            </a:pPr>
            <a:r>
              <a:rPr lang="en"/>
              <a:t>Once they are set up, you are free to install all the things!</a:t>
            </a: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6" name="Shape 256"/>
        <p:cNvGrpSpPr/>
        <p:nvPr/>
      </p:nvGrpSpPr>
      <p:grpSpPr>
        <a:xfrm>
          <a:off x="0" y="0"/>
          <a:ext cx="0" cy="0"/>
          <a:chOff x="0" y="0"/>
          <a:chExt cx="0" cy="0"/>
        </a:xfrm>
      </p:grpSpPr>
      <p:sp>
        <p:nvSpPr>
          <p:cNvPr id="257" name="Shape 257"/>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Where R Ü Now?</a:t>
            </a:r>
          </a:p>
        </p:txBody>
      </p:sp>
      <p:sp>
        <p:nvSpPr>
          <p:cNvPr id="258" name="Shape 258"/>
          <p:cNvSpPr/>
          <p:nvPr/>
        </p:nvSpPr>
        <p:spPr>
          <a:xfrm>
            <a:off x="474650" y="1130625"/>
            <a:ext cx="8091600" cy="3695699"/>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59" name="Shape 259"/>
          <p:cNvSpPr txBox="1"/>
          <p:nvPr>
            <p:ph type="title"/>
          </p:nvPr>
        </p:nvSpPr>
        <p:spPr>
          <a:xfrm>
            <a:off x="474643" y="1130625"/>
            <a:ext cx="8091600" cy="471300"/>
          </a:xfrm>
          <a:prstGeom prst="rect">
            <a:avLst/>
          </a:prstGeom>
        </p:spPr>
        <p:txBody>
          <a:bodyPr anchorCtr="0" anchor="t" bIns="91425" lIns="91425" rIns="91425" tIns="91425">
            <a:noAutofit/>
          </a:bodyPr>
          <a:lstStyle/>
          <a:p>
            <a:pPr lvl="0" rtl="0">
              <a:spcBef>
                <a:spcPts val="0"/>
              </a:spcBef>
              <a:buNone/>
            </a:pPr>
            <a:r>
              <a:rPr lang="en" sz="2400"/>
              <a:t>Your operating system </a:t>
            </a:r>
            <a:r>
              <a:rPr lang="en" sz="1400"/>
              <a:t>(includes its own version of python)</a:t>
            </a:r>
          </a:p>
        </p:txBody>
      </p:sp>
      <p:sp>
        <p:nvSpPr>
          <p:cNvPr id="260" name="Shape 260"/>
          <p:cNvSpPr/>
          <p:nvPr/>
        </p:nvSpPr>
        <p:spPr>
          <a:xfrm>
            <a:off x="859900" y="1783500"/>
            <a:ext cx="7341000" cy="2850300"/>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1" name="Shape 261"/>
          <p:cNvSpPr txBox="1"/>
          <p:nvPr>
            <p:ph type="title"/>
          </p:nvPr>
        </p:nvSpPr>
        <p:spPr>
          <a:xfrm>
            <a:off x="1057000" y="1783500"/>
            <a:ext cx="6491100" cy="471300"/>
          </a:xfrm>
          <a:prstGeom prst="rect">
            <a:avLst/>
          </a:prstGeom>
        </p:spPr>
        <p:txBody>
          <a:bodyPr anchorCtr="0" anchor="t" bIns="91425" lIns="91425" rIns="91425" tIns="91425">
            <a:noAutofit/>
          </a:bodyPr>
          <a:lstStyle/>
          <a:p>
            <a:pPr lvl="0" rtl="0">
              <a:spcBef>
                <a:spcPts val="0"/>
              </a:spcBef>
              <a:buNone/>
            </a:pPr>
            <a:r>
              <a:rPr lang="en" sz="2400"/>
              <a:t>virtual environment </a:t>
            </a:r>
            <a:r>
              <a:rPr lang="en" sz="1400"/>
              <a:t>(includes its own, </a:t>
            </a:r>
            <a:r>
              <a:rPr b="1" lang="en" sz="1400"/>
              <a:t>separate</a:t>
            </a:r>
            <a:r>
              <a:rPr lang="en" sz="1400"/>
              <a:t> version of python)</a:t>
            </a:r>
          </a:p>
        </p:txBody>
      </p:sp>
      <p:sp>
        <p:nvSpPr>
          <p:cNvPr id="262" name="Shape 262"/>
          <p:cNvSpPr/>
          <p:nvPr/>
        </p:nvSpPr>
        <p:spPr>
          <a:xfrm>
            <a:off x="1420750" y="2535775"/>
            <a:ext cx="1888200" cy="1798500"/>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63" name="Shape 263"/>
          <p:cNvSpPr txBox="1"/>
          <p:nvPr/>
        </p:nvSpPr>
        <p:spPr>
          <a:xfrm>
            <a:off x="1712800" y="3199375"/>
            <a:ext cx="1304100" cy="471300"/>
          </a:xfrm>
          <a:prstGeom prst="rect">
            <a:avLst/>
          </a:prstGeom>
          <a:noFill/>
          <a:ln>
            <a:noFill/>
          </a:ln>
        </p:spPr>
        <p:txBody>
          <a:bodyPr anchorCtr="0" anchor="t" bIns="91425" lIns="91425" rIns="91425" tIns="91425">
            <a:noAutofit/>
          </a:bodyPr>
          <a:lstStyle/>
          <a:p>
            <a:pPr lvl="0">
              <a:spcBef>
                <a:spcPts val="0"/>
              </a:spcBef>
              <a:buNone/>
            </a:pPr>
            <a:r>
              <a:rPr lang="en" sz="1800"/>
              <a:t>Packages!</a:t>
            </a: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7" name="Shape 267"/>
        <p:cNvGrpSpPr/>
        <p:nvPr/>
      </p:nvGrpSpPr>
      <p:grpSpPr>
        <a:xfrm>
          <a:off x="0" y="0"/>
          <a:ext cx="0" cy="0"/>
          <a:chOff x="0" y="0"/>
          <a:chExt cx="0" cy="0"/>
        </a:xfrm>
      </p:grpSpPr>
      <p:sp>
        <p:nvSpPr>
          <p:cNvPr id="268" name="Shape 268"/>
          <p:cNvSpPr txBox="1"/>
          <p:nvPr>
            <p:ph type="title"/>
          </p:nvPr>
        </p:nvSpPr>
        <p:spPr>
          <a:xfrm>
            <a:off x="27900" y="1994250"/>
            <a:ext cx="9088200" cy="1154999"/>
          </a:xfrm>
          <a:prstGeom prst="rect">
            <a:avLst/>
          </a:prstGeom>
        </p:spPr>
        <p:txBody>
          <a:bodyPr anchorCtr="0" anchor="ctr" bIns="91425" lIns="91425" rIns="91425" tIns="91425">
            <a:noAutofit/>
          </a:bodyPr>
          <a:lstStyle/>
          <a:p>
            <a:pPr lvl="0" rtl="0" algn="ctr">
              <a:spcBef>
                <a:spcPts val="0"/>
              </a:spcBef>
              <a:buNone/>
            </a:pPr>
            <a:r>
              <a:rPr lang="en" sz="4800"/>
              <a:t>Database</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2" name="Shape 272"/>
        <p:cNvGrpSpPr/>
        <p:nvPr/>
      </p:nvGrpSpPr>
      <p:grpSpPr>
        <a:xfrm>
          <a:off x="0" y="0"/>
          <a:ext cx="0" cy="0"/>
          <a:chOff x="0" y="0"/>
          <a:chExt cx="0" cy="0"/>
        </a:xfrm>
      </p:grpSpPr>
      <p:sp>
        <p:nvSpPr>
          <p:cNvPr id="273" name="Shape 273"/>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Database Options (four of many)</a:t>
            </a:r>
          </a:p>
        </p:txBody>
      </p:sp>
      <p:sp>
        <p:nvSpPr>
          <p:cNvPr id="274" name="Shape 274"/>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b="1" lang="en"/>
              <a:t>PostgreSQL</a:t>
            </a:r>
          </a:p>
          <a:p>
            <a:pPr indent="-228600" lvl="0" marL="457200" rtl="0">
              <a:spcBef>
                <a:spcPts val="0"/>
              </a:spcBef>
              <a:buChar char="●"/>
            </a:pPr>
            <a:r>
              <a:rPr b="1" lang="en"/>
              <a:t>MySQL</a:t>
            </a:r>
          </a:p>
          <a:p>
            <a:pPr indent="-228600" lvl="0" marL="457200" rtl="0">
              <a:spcBef>
                <a:spcPts val="0"/>
              </a:spcBef>
              <a:buChar char="●"/>
            </a:pPr>
            <a:r>
              <a:rPr lang="en"/>
              <a:t>SQLite</a:t>
            </a:r>
          </a:p>
          <a:p>
            <a:pPr indent="-228600" lvl="0" marL="457200" rtl="0">
              <a:spcBef>
                <a:spcPts val="0"/>
              </a:spcBef>
              <a:buChar char="●"/>
            </a:pPr>
            <a:r>
              <a:rPr lang="en"/>
              <a:t>(Oracle)</a:t>
            </a: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8" name="Shape 278"/>
        <p:cNvGrpSpPr/>
        <p:nvPr/>
      </p:nvGrpSpPr>
      <p:grpSpPr>
        <a:xfrm>
          <a:off x="0" y="0"/>
          <a:ext cx="0" cy="0"/>
          <a:chOff x="0" y="0"/>
          <a:chExt cx="0" cy="0"/>
        </a:xfrm>
      </p:grpSpPr>
      <p:sp>
        <p:nvSpPr>
          <p:cNvPr id="279" name="Shape 279"/>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SQLite</a:t>
            </a:r>
          </a:p>
        </p:txBody>
      </p:sp>
      <p:sp>
        <p:nvSpPr>
          <p:cNvPr id="280" name="Shape 280"/>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Included in python versions 2.7+</a:t>
            </a:r>
          </a:p>
          <a:p>
            <a:pPr indent="-228600" lvl="0" marL="457200" rtl="0">
              <a:spcBef>
                <a:spcPts val="0"/>
              </a:spcBef>
              <a:buChar char="●"/>
            </a:pPr>
            <a:r>
              <a:rPr lang="en"/>
              <a:t>Does not require additional packages for support</a:t>
            </a:r>
          </a:p>
          <a:p>
            <a:pPr indent="-228600" lvl="0" marL="457200" rtl="0">
              <a:spcBef>
                <a:spcPts val="0"/>
              </a:spcBef>
              <a:buChar char="●"/>
            </a:pPr>
            <a:r>
              <a:rPr lang="en"/>
              <a:t>Minimal setup</a:t>
            </a:r>
          </a:p>
          <a:p>
            <a:pPr indent="-228600" lvl="0" marL="457200" rtl="0">
              <a:spcBef>
                <a:spcPts val="0"/>
              </a:spcBef>
              <a:buChar char="●"/>
            </a:pPr>
            <a:r>
              <a:rPr lang="en"/>
              <a:t>Stores entire database in a single file on disk</a:t>
            </a:r>
          </a:p>
          <a:p>
            <a:pPr indent="-228600" lvl="0" marL="457200" rtl="0">
              <a:spcBef>
                <a:spcPts val="0"/>
              </a:spcBef>
              <a:buChar char="●"/>
            </a:pPr>
            <a:r>
              <a:rPr lang="en"/>
              <a:t>Supports only a single connection</a:t>
            </a:r>
          </a:p>
          <a:p>
            <a:pPr indent="-228600" lvl="0" marL="457200" rtl="0">
              <a:spcBef>
                <a:spcPts val="0"/>
              </a:spcBef>
              <a:buChar char="●"/>
            </a:pPr>
            <a:r>
              <a:rPr lang="en"/>
              <a:t>Best for non-production</a:t>
            </a: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4" name="Shape 284"/>
        <p:cNvGrpSpPr/>
        <p:nvPr/>
      </p:nvGrpSpPr>
      <p:grpSpPr>
        <a:xfrm>
          <a:off x="0" y="0"/>
          <a:ext cx="0" cy="0"/>
          <a:chOff x="0" y="0"/>
          <a:chExt cx="0" cy="0"/>
        </a:xfrm>
      </p:grpSpPr>
      <p:sp>
        <p:nvSpPr>
          <p:cNvPr id="285" name="Shape 285"/>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PostgreSQL and MySQL</a:t>
            </a:r>
          </a:p>
        </p:txBody>
      </p:sp>
      <p:sp>
        <p:nvSpPr>
          <p:cNvPr id="286" name="Shape 286"/>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Recommended for python web apps</a:t>
            </a:r>
          </a:p>
          <a:p>
            <a:pPr indent="-228600" lvl="0" marL="457200" rtl="0">
              <a:spcBef>
                <a:spcPts val="0"/>
              </a:spcBef>
              <a:buChar char="●"/>
            </a:pPr>
            <a:r>
              <a:rPr lang="en"/>
              <a:t>Open-sourced</a:t>
            </a:r>
          </a:p>
          <a:p>
            <a:pPr indent="-228600" lvl="0" marL="457200" rtl="0">
              <a:spcBef>
                <a:spcPts val="0"/>
              </a:spcBef>
              <a:buChar char="●"/>
            </a:pPr>
            <a:r>
              <a:rPr lang="en"/>
              <a:t>Robust persistence schemas</a:t>
            </a:r>
          </a:p>
          <a:p>
            <a:pPr indent="-228600" lvl="0" marL="457200" rtl="0">
              <a:spcBef>
                <a:spcPts val="0"/>
              </a:spcBef>
              <a:buChar char="●"/>
            </a:pPr>
            <a:r>
              <a:rPr lang="en"/>
              <a:t>Support:</a:t>
            </a:r>
          </a:p>
          <a:p>
            <a:pPr indent="-228600" lvl="1" marL="914400" rtl="0">
              <a:spcBef>
                <a:spcPts val="0"/>
              </a:spcBef>
              <a:buChar char="○"/>
            </a:pPr>
            <a:r>
              <a:rPr lang="en"/>
              <a:t>Data replication</a:t>
            </a:r>
          </a:p>
          <a:p>
            <a:pPr indent="-228600" lvl="1" marL="914400" rtl="0">
              <a:spcBef>
                <a:spcPts val="0"/>
              </a:spcBef>
              <a:buChar char="○"/>
            </a:pPr>
            <a:r>
              <a:rPr lang="en"/>
              <a:t>Advanced column types, ex. JSON</a:t>
            </a:r>
          </a:p>
          <a:p>
            <a:pPr indent="-228600" lvl="1" marL="914400" rtl="0">
              <a:spcBef>
                <a:spcPts val="0"/>
              </a:spcBef>
              <a:buChar char="○"/>
            </a:pPr>
            <a:r>
              <a:rPr lang="en"/>
              <a:t>Sharding to allow horizontal scaling, read-write instances</a:t>
            </a:r>
          </a:p>
          <a:p>
            <a:pPr indent="-228600" lvl="1" marL="914400" rtl="0">
              <a:spcBef>
                <a:spcPts val="0"/>
              </a:spcBef>
              <a:buChar char="○"/>
            </a:pPr>
            <a:r>
              <a:rPr lang="en"/>
              <a:t>Monitoring and other tools that will be useful in a web application</a:t>
            </a:r>
          </a:p>
          <a:p>
            <a:pPr indent="-228600" lvl="0" marL="457200" rtl="0">
              <a:spcBef>
                <a:spcPts val="0"/>
              </a:spcBef>
              <a:buChar char="●"/>
            </a:pPr>
            <a:r>
              <a:rPr lang="en"/>
              <a:t>Not native to python = require third party packages to serve as a DB API so that the app’s python can interact with the database</a:t>
            </a:r>
          </a:p>
          <a:p>
            <a:pPr indent="-228600" lvl="1" marL="914400" rtl="0">
              <a:spcBef>
                <a:spcPts val="0"/>
              </a:spcBef>
              <a:buChar char="○"/>
            </a:pPr>
            <a:r>
              <a:rPr lang="en"/>
              <a:t>PostgreSQL = psycopg</a:t>
            </a:r>
          </a:p>
          <a:p>
            <a:pPr indent="-228600" lvl="1" marL="914400" rtl="0">
              <a:spcBef>
                <a:spcPts val="0"/>
              </a:spcBef>
              <a:buChar char="○"/>
            </a:pPr>
            <a:r>
              <a:rPr lang="en"/>
              <a:t>MySQL = mysql client</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0" name="Shape 290"/>
        <p:cNvGrpSpPr/>
        <p:nvPr/>
      </p:nvGrpSpPr>
      <p:grpSpPr>
        <a:xfrm>
          <a:off x="0" y="0"/>
          <a:ext cx="0" cy="0"/>
          <a:chOff x="0" y="0"/>
          <a:chExt cx="0" cy="0"/>
        </a:xfrm>
      </p:grpSpPr>
      <p:sp>
        <p:nvSpPr>
          <p:cNvPr id="291" name="Shape 291"/>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Where R Ü Now?</a:t>
            </a:r>
          </a:p>
        </p:txBody>
      </p:sp>
      <p:sp>
        <p:nvSpPr>
          <p:cNvPr id="292" name="Shape 292"/>
          <p:cNvSpPr/>
          <p:nvPr/>
        </p:nvSpPr>
        <p:spPr>
          <a:xfrm>
            <a:off x="474650" y="1130625"/>
            <a:ext cx="4286700" cy="3695699"/>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3" name="Shape 293"/>
          <p:cNvSpPr txBox="1"/>
          <p:nvPr>
            <p:ph type="title"/>
          </p:nvPr>
        </p:nvSpPr>
        <p:spPr>
          <a:xfrm>
            <a:off x="474646" y="1130625"/>
            <a:ext cx="4286700" cy="471300"/>
          </a:xfrm>
          <a:prstGeom prst="rect">
            <a:avLst/>
          </a:prstGeom>
        </p:spPr>
        <p:txBody>
          <a:bodyPr anchorCtr="0" anchor="t" bIns="91425" lIns="91425" rIns="91425" tIns="91425">
            <a:noAutofit/>
          </a:bodyPr>
          <a:lstStyle/>
          <a:p>
            <a:pPr lvl="0" rtl="0">
              <a:spcBef>
                <a:spcPts val="0"/>
              </a:spcBef>
              <a:buNone/>
            </a:pPr>
            <a:r>
              <a:rPr lang="en" sz="2400"/>
              <a:t>Your operating system</a:t>
            </a:r>
          </a:p>
        </p:txBody>
      </p:sp>
      <p:sp>
        <p:nvSpPr>
          <p:cNvPr id="294" name="Shape 294"/>
          <p:cNvSpPr/>
          <p:nvPr/>
        </p:nvSpPr>
        <p:spPr>
          <a:xfrm>
            <a:off x="678743" y="1783500"/>
            <a:ext cx="3888900" cy="2850300"/>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5" name="Shape 295"/>
          <p:cNvSpPr txBox="1"/>
          <p:nvPr>
            <p:ph type="title"/>
          </p:nvPr>
        </p:nvSpPr>
        <p:spPr>
          <a:xfrm>
            <a:off x="783160" y="1783500"/>
            <a:ext cx="3438899" cy="471300"/>
          </a:xfrm>
          <a:prstGeom prst="rect">
            <a:avLst/>
          </a:prstGeom>
        </p:spPr>
        <p:txBody>
          <a:bodyPr anchorCtr="0" anchor="t" bIns="91425" lIns="91425" rIns="91425" tIns="91425">
            <a:noAutofit/>
          </a:bodyPr>
          <a:lstStyle/>
          <a:p>
            <a:pPr lvl="0" rtl="0">
              <a:spcBef>
                <a:spcPts val="0"/>
              </a:spcBef>
              <a:buNone/>
            </a:pPr>
            <a:r>
              <a:rPr lang="en" sz="2400"/>
              <a:t>virtual environment</a:t>
            </a:r>
          </a:p>
        </p:txBody>
      </p:sp>
      <p:sp>
        <p:nvSpPr>
          <p:cNvPr id="296" name="Shape 296"/>
          <p:cNvSpPr/>
          <p:nvPr/>
        </p:nvSpPr>
        <p:spPr>
          <a:xfrm>
            <a:off x="6560750" y="1783500"/>
            <a:ext cx="2102099" cy="2133900"/>
          </a:xfrm>
          <a:prstGeom prst="can">
            <a:avLst>
              <a:gd fmla="val 25000"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297" name="Shape 297"/>
          <p:cNvSpPr txBox="1"/>
          <p:nvPr/>
        </p:nvSpPr>
        <p:spPr>
          <a:xfrm>
            <a:off x="6767750" y="2369175"/>
            <a:ext cx="1688099" cy="1218599"/>
          </a:xfrm>
          <a:prstGeom prst="rect">
            <a:avLst/>
          </a:prstGeom>
          <a:noFill/>
          <a:ln>
            <a:noFill/>
          </a:ln>
        </p:spPr>
        <p:txBody>
          <a:bodyPr anchorCtr="0" anchor="t" bIns="91425" lIns="91425" rIns="91425" tIns="91425">
            <a:noAutofit/>
          </a:bodyPr>
          <a:lstStyle/>
          <a:p>
            <a:pPr lvl="0" algn="ctr">
              <a:spcBef>
                <a:spcPts val="0"/>
              </a:spcBef>
              <a:buNone/>
            </a:pPr>
            <a:r>
              <a:rPr lang="en"/>
              <a:t>Database, kind of just chillin, not connected to anything or even initialized</a:t>
            </a: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1" name="Shape 301"/>
        <p:cNvGrpSpPr/>
        <p:nvPr/>
      </p:nvGrpSpPr>
      <p:grpSpPr>
        <a:xfrm>
          <a:off x="0" y="0"/>
          <a:ext cx="0" cy="0"/>
          <a:chOff x="0" y="0"/>
          <a:chExt cx="0" cy="0"/>
        </a:xfrm>
      </p:grpSpPr>
      <p:sp>
        <p:nvSpPr>
          <p:cNvPr id="302" name="Shape 302"/>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Web Frameworks: Benefits</a:t>
            </a:r>
          </a:p>
        </p:txBody>
      </p:sp>
      <p:sp>
        <p:nvSpPr>
          <p:cNvPr id="303" name="Shape 303"/>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URL routing</a:t>
            </a:r>
          </a:p>
          <a:p>
            <a:pPr indent="-228600" lvl="1" marL="914400" rtl="0">
              <a:spcBef>
                <a:spcPts val="0"/>
              </a:spcBef>
              <a:buChar char="○"/>
            </a:pPr>
            <a:r>
              <a:rPr lang="en"/>
              <a:t>Matches an incoming HTTP request to a particular piece of python code</a:t>
            </a:r>
          </a:p>
          <a:p>
            <a:pPr indent="-228600" lvl="0" marL="457200" rtl="0">
              <a:spcBef>
                <a:spcPts val="0"/>
              </a:spcBef>
              <a:buChar char="●"/>
            </a:pPr>
            <a:r>
              <a:rPr lang="en"/>
              <a:t>Request and response objects</a:t>
            </a:r>
          </a:p>
          <a:p>
            <a:pPr indent="-228600" lvl="1" marL="914400" rtl="0">
              <a:spcBef>
                <a:spcPts val="0"/>
              </a:spcBef>
              <a:buChar char="○"/>
            </a:pPr>
            <a:r>
              <a:rPr lang="en"/>
              <a:t>Encapsulate the information received from or sent to a user’s browser</a:t>
            </a:r>
          </a:p>
          <a:p>
            <a:pPr indent="-228600" lvl="0" marL="457200" rtl="0">
              <a:spcBef>
                <a:spcPts val="0"/>
              </a:spcBef>
              <a:buChar char="●"/>
            </a:pPr>
            <a:r>
              <a:rPr lang="en"/>
              <a:t>Template engine</a:t>
            </a:r>
          </a:p>
          <a:p>
            <a:pPr indent="-228600" lvl="1" marL="914400" rtl="0">
              <a:spcBef>
                <a:spcPts val="0"/>
              </a:spcBef>
              <a:buChar char="○"/>
            </a:pPr>
            <a:r>
              <a:rPr lang="en"/>
              <a:t>Helps separate the python code from the frontend HTML output it produces</a:t>
            </a:r>
          </a:p>
          <a:p>
            <a:pPr indent="-228600" lvl="0" marL="457200" rtl="0">
              <a:spcBef>
                <a:spcPts val="0"/>
              </a:spcBef>
              <a:buChar char="●"/>
            </a:pPr>
            <a:r>
              <a:rPr lang="en"/>
              <a:t>Development web server</a:t>
            </a:r>
          </a:p>
          <a:p>
            <a:pPr indent="-228600" lvl="1" marL="914400" rtl="0">
              <a:spcBef>
                <a:spcPts val="0"/>
              </a:spcBef>
              <a:buChar char="○"/>
            </a:pPr>
            <a:r>
              <a:rPr lang="en"/>
              <a:t>Runs an HTTP server on development machines so that you can run your code locally</a:t>
            </a: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7" name="Shape 307"/>
        <p:cNvGrpSpPr/>
        <p:nvPr/>
      </p:nvGrpSpPr>
      <p:grpSpPr>
        <a:xfrm>
          <a:off x="0" y="0"/>
          <a:ext cx="0" cy="0"/>
          <a:chOff x="0" y="0"/>
          <a:chExt cx="0" cy="0"/>
        </a:xfrm>
      </p:grpSpPr>
      <p:sp>
        <p:nvSpPr>
          <p:cNvPr id="308" name="Shape 308"/>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Django Default File Structure</a:t>
            </a:r>
          </a:p>
        </p:txBody>
      </p:sp>
      <p:sp>
        <p:nvSpPr>
          <p:cNvPr id="309" name="Shape 309"/>
          <p:cNvSpPr txBox="1"/>
          <p:nvPr>
            <p:ph idx="1" type="body"/>
          </p:nvPr>
        </p:nvSpPr>
        <p:spPr>
          <a:xfrm>
            <a:off x="311700" y="1152475"/>
            <a:ext cx="8520599" cy="3416400"/>
          </a:xfrm>
          <a:prstGeom prst="rect">
            <a:avLst/>
          </a:prstGeom>
          <a:solidFill>
            <a:srgbClr val="FFFFFF"/>
          </a:solidFill>
        </p:spPr>
        <p:txBody>
          <a:bodyPr anchorCtr="0" anchor="t" bIns="91425" lIns="91425" rIns="91425" tIns="91425">
            <a:noAutofit/>
          </a:bodyPr>
          <a:lstStyle/>
          <a:p>
            <a:pPr lvl="0" rtl="0">
              <a:lnSpc>
                <a:spcPct val="150000"/>
              </a:lnSpc>
              <a:spcBef>
                <a:spcPts val="600"/>
              </a:spcBef>
              <a:spcAft>
                <a:spcPts val="600"/>
              </a:spcAft>
              <a:buNone/>
            </a:pPr>
            <a:r>
              <a:rPr lang="en" sz="1150">
                <a:solidFill>
                  <a:srgbClr val="000000"/>
                </a:solidFill>
                <a:highlight>
                  <a:srgbClr val="FFFFFF"/>
                </a:highlight>
                <a:latin typeface="Consolas"/>
                <a:ea typeface="Consolas"/>
                <a:cs typeface="Consolas"/>
                <a:sym typeface="Consolas"/>
              </a:rPr>
              <a:t>foo/</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manage.py</a:t>
            </a:r>
          </a:p>
          <a:p>
            <a:pPr indent="457200" lvl="0" rtl="0">
              <a:lnSpc>
                <a:spcPct val="150000"/>
              </a:lnSpc>
              <a:spcBef>
                <a:spcPts val="600"/>
              </a:spcBef>
              <a:spcAft>
                <a:spcPts val="600"/>
              </a:spcAft>
              <a:buNone/>
            </a:pPr>
            <a:r>
              <a:rPr lang="en" sz="1150">
                <a:solidFill>
                  <a:srgbClr val="000000"/>
                </a:solidFill>
                <a:highlight>
                  <a:srgbClr val="FFFFFF"/>
                </a:highlight>
                <a:latin typeface="Consolas"/>
                <a:ea typeface="Consolas"/>
                <a:cs typeface="Consolas"/>
                <a:sym typeface="Consolas"/>
              </a:rPr>
              <a:t>  requirements.txt</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foo/</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__init__.py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settings.py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urls.py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wsgi.py</a:t>
            </a:r>
          </a:p>
          <a:p>
            <a:pPr lvl="0" rtl="0">
              <a:lnSpc>
                <a:spcPct val="150000"/>
              </a:lnSpc>
              <a:spcBef>
                <a:spcPts val="600"/>
              </a:spcBef>
              <a:spcAft>
                <a:spcPts val="600"/>
              </a:spcAft>
              <a:buNone/>
            </a:pPr>
            <a:r>
              <a:rPr lang="en" sz="1150">
                <a:solidFill>
                  <a:srgbClr val="000000"/>
                </a:solidFill>
                <a:highlight>
                  <a:srgbClr val="FFFFFF"/>
                </a:highlight>
                <a:latin typeface="Consolas"/>
                <a:ea typeface="Consolas"/>
                <a:cs typeface="Consolas"/>
                <a:sym typeface="Consolas"/>
              </a:rPr>
              <a:t>	  app_name/</a:t>
            </a:r>
          </a:p>
          <a:p>
            <a:pPr lvl="0" rtl="0">
              <a:lnSpc>
                <a:spcPct val="150000"/>
              </a:lnSpc>
              <a:spcBef>
                <a:spcPts val="600"/>
              </a:spcBef>
              <a:spcAft>
                <a:spcPts val="600"/>
              </a:spcAft>
              <a:buNone/>
            </a:pPr>
            <a:r>
              <a:rPr lang="en" sz="1150">
                <a:solidFill>
                  <a:srgbClr val="000000"/>
                </a:solidFill>
                <a:highlight>
                  <a:srgbClr val="FFFFFF"/>
                </a:highlight>
                <a:latin typeface="Consolas"/>
                <a:ea typeface="Consolas"/>
                <a:cs typeface="Consolas"/>
                <a:sym typeface="Consolas"/>
              </a:rPr>
              <a:t>	     __init__.py</a:t>
            </a:r>
          </a:p>
          <a:p>
            <a:pPr lvl="0" rtl="0">
              <a:lnSpc>
                <a:spcPct val="150000"/>
              </a:lnSpc>
              <a:spcBef>
                <a:spcPts val="600"/>
              </a:spcBef>
              <a:spcAft>
                <a:spcPts val="600"/>
              </a:spcAft>
              <a:buNone/>
            </a:pPr>
            <a:r>
              <a:rPr lang="en" sz="1150">
                <a:solidFill>
                  <a:srgbClr val="000000"/>
                </a:solidFill>
                <a:highlight>
                  <a:srgbClr val="FFFFFF"/>
                </a:highlight>
                <a:latin typeface="Consolas"/>
                <a:ea typeface="Consolas"/>
                <a:cs typeface="Consolas"/>
                <a:sym typeface="Consolas"/>
              </a:rPr>
              <a:t>	     models.py</a:t>
            </a:r>
          </a:p>
          <a:p>
            <a:pPr lvl="0" rtl="0">
              <a:lnSpc>
                <a:spcPct val="150000"/>
              </a:lnSpc>
              <a:spcBef>
                <a:spcPts val="600"/>
              </a:spcBef>
              <a:spcAft>
                <a:spcPts val="600"/>
              </a:spcAft>
              <a:buClr>
                <a:schemeClr val="dk1"/>
              </a:buClr>
              <a:buSzPct val="91666"/>
              <a:buFont typeface="Arial"/>
              <a:buNone/>
            </a:pPr>
            <a:r>
              <a:rPr lang="en" sz="1150">
                <a:solidFill>
                  <a:srgbClr val="000000"/>
                </a:solidFill>
                <a:highlight>
                  <a:srgbClr val="FFFFFF"/>
                </a:highlight>
                <a:latin typeface="Consolas"/>
                <a:ea typeface="Consolas"/>
                <a:cs typeface="Consolas"/>
                <a:sym typeface="Consolas"/>
              </a:rPr>
              <a:t>	     [other files for MVC]</a:t>
            </a:r>
          </a:p>
          <a:p>
            <a:pPr lvl="0">
              <a:spcBef>
                <a:spcPts val="0"/>
              </a:spcBef>
              <a:buNone/>
            </a:pPr>
            <a:r>
              <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3" name="Shape 313"/>
        <p:cNvGrpSpPr/>
        <p:nvPr/>
      </p:nvGrpSpPr>
      <p:grpSpPr>
        <a:xfrm>
          <a:off x="0" y="0"/>
          <a:ext cx="0" cy="0"/>
          <a:chOff x="0" y="0"/>
          <a:chExt cx="0" cy="0"/>
        </a:xfrm>
      </p:grpSpPr>
      <p:sp>
        <p:nvSpPr>
          <p:cNvPr id="314" name="Shape 314"/>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Flask Recommended File Structure</a:t>
            </a:r>
          </a:p>
        </p:txBody>
      </p:sp>
      <p:sp>
        <p:nvSpPr>
          <p:cNvPr id="315" name="Shape 315"/>
          <p:cNvSpPr txBox="1"/>
          <p:nvPr>
            <p:ph idx="1" type="body"/>
          </p:nvPr>
        </p:nvSpPr>
        <p:spPr>
          <a:xfrm>
            <a:off x="311700" y="1152475"/>
            <a:ext cx="8520599" cy="3416400"/>
          </a:xfrm>
          <a:prstGeom prst="rect">
            <a:avLst/>
          </a:prstGeom>
          <a:solidFill>
            <a:srgbClr val="FFFFFF"/>
          </a:solidFill>
        </p:spPr>
        <p:txBody>
          <a:bodyPr anchorCtr="0" anchor="t" bIns="91425" lIns="91425" rIns="91425" tIns="91425">
            <a:noAutofit/>
          </a:bodyPr>
          <a:lstStyle/>
          <a:p>
            <a:pPr indent="0" lvl="0" marL="0" marR="0" rtl="0" algn="l">
              <a:lnSpc>
                <a:spcPct val="150000"/>
              </a:lnSpc>
              <a:spcBef>
                <a:spcPts val="600"/>
              </a:spcBef>
              <a:spcAft>
                <a:spcPts val="600"/>
              </a:spcAft>
              <a:buNone/>
            </a:pPr>
            <a:r>
              <a:rPr lang="en" sz="1150">
                <a:solidFill>
                  <a:srgbClr val="000000"/>
                </a:solidFill>
                <a:highlight>
                  <a:srgbClr val="FFFFFF"/>
                </a:highlight>
                <a:latin typeface="Consolas"/>
                <a:ea typeface="Consolas"/>
                <a:cs typeface="Consolas"/>
                <a:sym typeface="Consolas"/>
              </a:rPr>
              <a:t>app/</a:t>
            </a:r>
          </a:p>
          <a:p>
            <a:pPr indent="387350" lvl="0" marL="0" marR="0" rtl="0" algn="l">
              <a:lnSpc>
                <a:spcPct val="150000"/>
              </a:lnSpc>
              <a:spcBef>
                <a:spcPts val="600"/>
              </a:spcBef>
              <a:spcAft>
                <a:spcPts val="600"/>
              </a:spcAft>
              <a:buClr>
                <a:srgbClr val="000000"/>
              </a:buClr>
              <a:buSzPct val="91666"/>
              <a:buFont typeface="Arial"/>
              <a:buNone/>
            </a:pPr>
            <a:r>
              <a:rPr lang="en" sz="1150">
                <a:solidFill>
                  <a:srgbClr val="000000"/>
                </a:solidFill>
                <a:highlight>
                  <a:srgbClr val="FFFFFF"/>
                </a:highlight>
                <a:latin typeface="Consolas"/>
                <a:ea typeface="Consolas"/>
                <a:cs typeface="Consolas"/>
                <a:sym typeface="Consolas"/>
              </a:rPr>
              <a:t>config.py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requirements.txt</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run.py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instance/</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config.py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yourapp/</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__init__.py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views.py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models.py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forms.py</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static/</a:t>
            </a:r>
            <a:br>
              <a:rPr lang="en" sz="1150">
                <a:solidFill>
                  <a:srgbClr val="000000"/>
                </a:solidFill>
                <a:highlight>
                  <a:srgbClr val="FFFFFF"/>
                </a:highlight>
                <a:latin typeface="Consolas"/>
                <a:ea typeface="Consolas"/>
                <a:cs typeface="Consolas"/>
                <a:sym typeface="Consolas"/>
              </a:rPr>
            </a:br>
            <a:r>
              <a:rPr lang="en" sz="1150">
                <a:solidFill>
                  <a:srgbClr val="000000"/>
                </a:solidFill>
                <a:highlight>
                  <a:srgbClr val="FFFFFF"/>
                </a:highlight>
                <a:latin typeface="Consolas"/>
                <a:ea typeface="Consolas"/>
                <a:cs typeface="Consolas"/>
                <a:sym typeface="Consolas"/>
              </a:rPr>
              <a:t>	    templates/</a:t>
            </a:r>
          </a:p>
          <a:p>
            <a:pPr indent="0" lvl="0" marL="0" marR="0" rtl="0" algn="l">
              <a:lnSpc>
                <a:spcPct val="150000"/>
              </a:lnSpc>
              <a:spcBef>
                <a:spcPts val="600"/>
              </a:spcBef>
              <a:spcAft>
                <a:spcPts val="600"/>
              </a:spcAft>
              <a:buNone/>
            </a:pPr>
            <a:r>
              <a:t/>
            </a:r>
            <a:endParaRPr sz="1150">
              <a:solidFill>
                <a:srgbClr val="000000"/>
              </a:solidFill>
              <a:highlight>
                <a:srgbClr val="FFFFFF"/>
              </a:highlight>
              <a:latin typeface="Consolas"/>
              <a:ea typeface="Consolas"/>
              <a:cs typeface="Consolas"/>
              <a:sym typeface="Consola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4" name="Shape 74"/>
        <p:cNvGrpSpPr/>
        <p:nvPr/>
      </p:nvGrpSpPr>
      <p:grpSpPr>
        <a:xfrm>
          <a:off x="0" y="0"/>
          <a:ext cx="0" cy="0"/>
          <a:chOff x="0" y="0"/>
          <a:chExt cx="0" cy="0"/>
        </a:xfrm>
      </p:grpSpPr>
      <p:pic>
        <p:nvPicPr>
          <p:cNvPr id="75" name="Shape 75"/>
          <p:cNvPicPr preferRelativeResize="0"/>
          <p:nvPr/>
        </p:nvPicPr>
        <p:blipFill rotWithShape="1">
          <a:blip r:embed="rId3">
            <a:alphaModFix/>
          </a:blip>
          <a:srcRect b="0" l="714" r="0" t="0"/>
          <a:stretch/>
        </p:blipFill>
        <p:spPr>
          <a:xfrm>
            <a:off x="1027612" y="408850"/>
            <a:ext cx="7088775" cy="4325799"/>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9" name="Shape 319"/>
        <p:cNvGrpSpPr/>
        <p:nvPr/>
      </p:nvGrpSpPr>
      <p:grpSpPr>
        <a:xfrm>
          <a:off x="0" y="0"/>
          <a:ext cx="0" cy="0"/>
          <a:chOff x="0" y="0"/>
          <a:chExt cx="0" cy="0"/>
        </a:xfrm>
      </p:grpSpPr>
      <p:sp>
        <p:nvSpPr>
          <p:cNvPr id="320" name="Shape 320"/>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Django</a:t>
            </a:r>
          </a:p>
        </p:txBody>
      </p:sp>
      <p:sp>
        <p:nvSpPr>
          <p:cNvPr id="321" name="Shape 321"/>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manage.py</a:t>
            </a:r>
          </a:p>
          <a:p>
            <a:pPr indent="-228600" lvl="1" marL="914400" rtl="0">
              <a:spcBef>
                <a:spcPts val="0"/>
              </a:spcBef>
              <a:buChar char="○"/>
            </a:pPr>
            <a:r>
              <a:rPr lang="en"/>
              <a:t>Command-line utility for administrative tasks</a:t>
            </a:r>
          </a:p>
          <a:p>
            <a:pPr indent="-228600" lvl="0" marL="457200" rtl="0">
              <a:spcBef>
                <a:spcPts val="0"/>
              </a:spcBef>
              <a:buChar char="●"/>
            </a:pPr>
            <a:r>
              <a:rPr lang="en"/>
              <a:t>mysite/__init__.py</a:t>
            </a:r>
          </a:p>
          <a:p>
            <a:pPr indent="-228600" lvl="1" marL="914400" rtl="0">
              <a:spcBef>
                <a:spcPts val="0"/>
              </a:spcBef>
              <a:spcAft>
                <a:spcPts val="0"/>
              </a:spcAft>
              <a:buChar char="○"/>
            </a:pPr>
            <a:r>
              <a:rPr lang="en"/>
              <a:t>Empty file that indicates mysite is a python package and should be treated as such</a:t>
            </a:r>
          </a:p>
          <a:p>
            <a:pPr indent="-228600" lvl="0" marL="457200" rtl="0">
              <a:spcBef>
                <a:spcPts val="0"/>
              </a:spcBef>
              <a:spcAft>
                <a:spcPts val="0"/>
              </a:spcAft>
              <a:buChar char="●"/>
            </a:pPr>
            <a:r>
              <a:rPr lang="en"/>
              <a:t>mysite/settings.py</a:t>
            </a:r>
          </a:p>
          <a:p>
            <a:pPr indent="-228600" lvl="1" marL="914400" marR="0" rtl="0" algn="l">
              <a:lnSpc>
                <a:spcPct val="115000"/>
              </a:lnSpc>
              <a:spcBef>
                <a:spcPts val="0"/>
              </a:spcBef>
              <a:spcAft>
                <a:spcPts val="0"/>
              </a:spcAft>
              <a:buChar char="○"/>
            </a:pPr>
            <a:r>
              <a:rPr lang="en"/>
              <a:t>Configuration for project</a:t>
            </a:r>
          </a:p>
          <a:p>
            <a:pPr indent="-228600" lvl="1" marL="914400" marR="0" rtl="0" algn="l">
              <a:lnSpc>
                <a:spcPct val="115000"/>
              </a:lnSpc>
              <a:spcBef>
                <a:spcPts val="0"/>
              </a:spcBef>
              <a:spcAft>
                <a:spcPts val="0"/>
              </a:spcAft>
              <a:buChar char="○"/>
            </a:pPr>
            <a:r>
              <a:rPr lang="en"/>
              <a:t>Database variables - DATABASE, ENGINE, NAME are set here</a:t>
            </a:r>
          </a:p>
          <a:p>
            <a:pPr indent="-228600" lvl="0" marL="457200" marR="0" rtl="0" algn="l">
              <a:lnSpc>
                <a:spcPct val="115000"/>
              </a:lnSpc>
              <a:spcBef>
                <a:spcPts val="0"/>
              </a:spcBef>
              <a:spcAft>
                <a:spcPts val="0"/>
              </a:spcAft>
              <a:buChar char="●"/>
            </a:pPr>
            <a:r>
              <a:rPr lang="en"/>
              <a:t>requirements.txt</a:t>
            </a:r>
          </a:p>
          <a:p>
            <a:pPr indent="-228600" lvl="1" marL="914400" marR="0" rtl="0" algn="l">
              <a:lnSpc>
                <a:spcPct val="115000"/>
              </a:lnSpc>
              <a:spcBef>
                <a:spcPts val="0"/>
              </a:spcBef>
              <a:spcAft>
                <a:spcPts val="0"/>
              </a:spcAft>
              <a:buChar char="○"/>
            </a:pPr>
            <a:r>
              <a:rPr lang="en"/>
              <a:t>Specifies which packages at which version your application uses</a:t>
            </a:r>
          </a:p>
          <a:p>
            <a:pPr indent="-228600" lvl="1" marL="914400" marR="0" rtl="0" algn="l">
              <a:lnSpc>
                <a:spcPct val="115000"/>
              </a:lnSpc>
              <a:spcBef>
                <a:spcPts val="0"/>
              </a:spcBef>
              <a:spcAft>
                <a:spcPts val="0"/>
              </a:spcAft>
              <a:buChar char="○"/>
            </a:pPr>
            <a:r>
              <a:rPr lang="en"/>
              <a:t>Standard file name so that other environments or installers know exactly where to find this information</a:t>
            </a:r>
          </a:p>
          <a:p>
            <a:pPr indent="-228600" lvl="0" marL="457200" marR="0" rtl="0" algn="l">
              <a:lnSpc>
                <a:spcPct val="115000"/>
              </a:lnSpc>
              <a:spcBef>
                <a:spcPts val="0"/>
              </a:spcBef>
              <a:spcAft>
                <a:spcPts val="0"/>
              </a:spcAft>
              <a:buChar char="●"/>
            </a:pPr>
            <a:r>
              <a:rPr lang="en"/>
              <a:t>mysite/wsgi.py</a:t>
            </a: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5" name="Shape 325"/>
        <p:cNvGrpSpPr/>
        <p:nvPr/>
      </p:nvGrpSpPr>
      <p:grpSpPr>
        <a:xfrm>
          <a:off x="0" y="0"/>
          <a:ext cx="0" cy="0"/>
          <a:chOff x="0" y="0"/>
          <a:chExt cx="0" cy="0"/>
        </a:xfrm>
      </p:grpSpPr>
      <p:sp>
        <p:nvSpPr>
          <p:cNvPr id="326" name="Shape 326"/>
          <p:cNvSpPr txBox="1"/>
          <p:nvPr>
            <p:ph type="title"/>
          </p:nvPr>
        </p:nvSpPr>
        <p:spPr>
          <a:xfrm>
            <a:off x="27900" y="1994250"/>
            <a:ext cx="9088200" cy="1154999"/>
          </a:xfrm>
          <a:prstGeom prst="rect">
            <a:avLst/>
          </a:prstGeom>
        </p:spPr>
        <p:txBody>
          <a:bodyPr anchorCtr="0" anchor="ctr" bIns="91425" lIns="91425" rIns="91425" tIns="91425">
            <a:noAutofit/>
          </a:bodyPr>
          <a:lstStyle/>
          <a:p>
            <a:pPr lvl="0" rtl="0" algn="ctr">
              <a:spcBef>
                <a:spcPts val="0"/>
              </a:spcBef>
              <a:buNone/>
            </a:pPr>
            <a:r>
              <a:rPr lang="en" sz="4800"/>
              <a:t>HTTP: A Short Story</a:t>
            </a: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0" name="Shape 330"/>
        <p:cNvGrpSpPr/>
        <p:nvPr/>
      </p:nvGrpSpPr>
      <p:grpSpPr>
        <a:xfrm>
          <a:off x="0" y="0"/>
          <a:ext cx="0" cy="0"/>
          <a:chOff x="0" y="0"/>
          <a:chExt cx="0" cy="0"/>
        </a:xfrm>
      </p:grpSpPr>
      <p:sp>
        <p:nvSpPr>
          <p:cNvPr id="331" name="Shape 331"/>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Web Server Gateway Interface (WSGI)</a:t>
            </a:r>
          </a:p>
        </p:txBody>
      </p:sp>
      <p:sp>
        <p:nvSpPr>
          <p:cNvPr id="332" name="Shape 332"/>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An object that responds to web servers</a:t>
            </a:r>
          </a:p>
          <a:p>
            <a:pPr indent="-228600" lvl="0" marL="457200" rtl="0">
              <a:spcBef>
                <a:spcPts val="0"/>
              </a:spcBef>
              <a:buChar char="●"/>
            </a:pPr>
            <a:r>
              <a:rPr lang="en"/>
              <a:t>Not all app structures contain a file wsgi.py, but most web apps will need to have wsgi configured within the files of their basic app structure</a:t>
            </a:r>
          </a:p>
          <a:p>
            <a:pPr indent="-228600" lvl="0" marL="457200" rtl="0">
              <a:spcBef>
                <a:spcPts val="0"/>
              </a:spcBef>
              <a:spcAft>
                <a:spcPts val="0"/>
              </a:spcAft>
              <a:buChar char="●"/>
            </a:pPr>
            <a:r>
              <a:rPr lang="en"/>
              <a:t>A specification, laid out in PEP 333, for a standardized interface between Web servers and Python Web frameworks/applications</a:t>
            </a:r>
          </a:p>
          <a:p>
            <a:pPr indent="-228600" lvl="0" marL="457200">
              <a:spcBef>
                <a:spcPts val="0"/>
              </a:spcBef>
              <a:spcAft>
                <a:spcPts val="0"/>
              </a:spcAft>
              <a:buChar char="●"/>
            </a:pPr>
            <a:r>
              <a:rPr lang="en"/>
              <a:t>Goal: Provide a consistent, and relatively simple yet comprehensive interface capable of supporting all (or most) interactions between a Web server and a Web framework</a:t>
            </a: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6" name="Shape 336"/>
        <p:cNvGrpSpPr/>
        <p:nvPr/>
      </p:nvGrpSpPr>
      <p:grpSpPr>
        <a:xfrm>
          <a:off x="0" y="0"/>
          <a:ext cx="0" cy="0"/>
          <a:chOff x="0" y="0"/>
          <a:chExt cx="0" cy="0"/>
        </a:xfrm>
      </p:grpSpPr>
      <p:sp>
        <p:nvSpPr>
          <p:cNvPr id="337" name="Shape 337"/>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Where R Ü Now?</a:t>
            </a:r>
          </a:p>
        </p:txBody>
      </p:sp>
      <p:sp>
        <p:nvSpPr>
          <p:cNvPr id="338" name="Shape 338"/>
          <p:cNvSpPr/>
          <p:nvPr/>
        </p:nvSpPr>
        <p:spPr>
          <a:xfrm>
            <a:off x="474650" y="1099175"/>
            <a:ext cx="6052800" cy="3710699"/>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39" name="Shape 339"/>
          <p:cNvSpPr txBox="1"/>
          <p:nvPr>
            <p:ph type="title"/>
          </p:nvPr>
        </p:nvSpPr>
        <p:spPr>
          <a:xfrm>
            <a:off x="474646" y="1130625"/>
            <a:ext cx="4286700" cy="471300"/>
          </a:xfrm>
          <a:prstGeom prst="rect">
            <a:avLst/>
          </a:prstGeom>
        </p:spPr>
        <p:txBody>
          <a:bodyPr anchorCtr="0" anchor="t" bIns="91425" lIns="91425" rIns="91425" tIns="91425">
            <a:noAutofit/>
          </a:bodyPr>
          <a:lstStyle/>
          <a:p>
            <a:pPr lvl="0" rtl="0">
              <a:spcBef>
                <a:spcPts val="0"/>
              </a:spcBef>
              <a:buNone/>
            </a:pPr>
            <a:r>
              <a:rPr lang="en" sz="2400"/>
              <a:t>Your operating system</a:t>
            </a:r>
          </a:p>
        </p:txBody>
      </p:sp>
      <p:sp>
        <p:nvSpPr>
          <p:cNvPr id="340" name="Shape 340"/>
          <p:cNvSpPr/>
          <p:nvPr/>
        </p:nvSpPr>
        <p:spPr>
          <a:xfrm>
            <a:off x="649048" y="1810625"/>
            <a:ext cx="5878499" cy="2856000"/>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1" name="Shape 341"/>
          <p:cNvSpPr txBox="1"/>
          <p:nvPr>
            <p:ph type="title"/>
          </p:nvPr>
        </p:nvSpPr>
        <p:spPr>
          <a:xfrm>
            <a:off x="783150" y="1783500"/>
            <a:ext cx="2309099" cy="800399"/>
          </a:xfrm>
          <a:prstGeom prst="rect">
            <a:avLst/>
          </a:prstGeom>
        </p:spPr>
        <p:txBody>
          <a:bodyPr anchorCtr="0" anchor="t" bIns="91425" lIns="91425" rIns="91425" tIns="91425">
            <a:noAutofit/>
          </a:bodyPr>
          <a:lstStyle/>
          <a:p>
            <a:pPr lvl="0" rtl="0">
              <a:spcBef>
                <a:spcPts val="0"/>
              </a:spcBef>
              <a:buNone/>
            </a:pPr>
            <a:r>
              <a:rPr lang="en" sz="2400"/>
              <a:t>virtual environment</a:t>
            </a:r>
          </a:p>
        </p:txBody>
      </p:sp>
      <p:sp>
        <p:nvSpPr>
          <p:cNvPr id="342" name="Shape 342"/>
          <p:cNvSpPr/>
          <p:nvPr/>
        </p:nvSpPr>
        <p:spPr>
          <a:xfrm>
            <a:off x="6904575" y="1051275"/>
            <a:ext cx="2102099" cy="2133900"/>
          </a:xfrm>
          <a:prstGeom prst="can">
            <a:avLst>
              <a:gd fmla="val 25000"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3" name="Shape 343"/>
          <p:cNvSpPr txBox="1"/>
          <p:nvPr/>
        </p:nvSpPr>
        <p:spPr>
          <a:xfrm>
            <a:off x="7144200" y="1959900"/>
            <a:ext cx="1688099" cy="847499"/>
          </a:xfrm>
          <a:prstGeom prst="rect">
            <a:avLst/>
          </a:prstGeom>
          <a:noFill/>
          <a:ln>
            <a:noFill/>
          </a:ln>
        </p:spPr>
        <p:txBody>
          <a:bodyPr anchorCtr="0" anchor="t" bIns="91425" lIns="91425" rIns="91425" tIns="91425">
            <a:noAutofit/>
          </a:bodyPr>
          <a:lstStyle/>
          <a:p>
            <a:pPr lvl="0" rtl="0" algn="ctr">
              <a:spcBef>
                <a:spcPts val="0"/>
              </a:spcBef>
              <a:buNone/>
            </a:pPr>
            <a:r>
              <a:rPr lang="en"/>
              <a:t>Database, fully connected and initialized!</a:t>
            </a:r>
          </a:p>
        </p:txBody>
      </p:sp>
      <p:sp>
        <p:nvSpPr>
          <p:cNvPr id="344" name="Shape 344"/>
          <p:cNvSpPr/>
          <p:nvPr/>
        </p:nvSpPr>
        <p:spPr>
          <a:xfrm>
            <a:off x="3709750" y="2124075"/>
            <a:ext cx="2577299" cy="17906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5" name="Shape 345"/>
          <p:cNvSpPr txBox="1"/>
          <p:nvPr/>
        </p:nvSpPr>
        <p:spPr>
          <a:xfrm>
            <a:off x="3840987" y="2184550"/>
            <a:ext cx="1257899" cy="471300"/>
          </a:xfrm>
          <a:prstGeom prst="rect">
            <a:avLst/>
          </a:prstGeom>
          <a:noFill/>
          <a:ln>
            <a:noFill/>
          </a:ln>
        </p:spPr>
        <p:txBody>
          <a:bodyPr anchorCtr="0" anchor="t" bIns="91425" lIns="91425" rIns="91425" tIns="91425">
            <a:noAutofit/>
          </a:bodyPr>
          <a:lstStyle/>
          <a:p>
            <a:pPr lvl="0">
              <a:spcBef>
                <a:spcPts val="0"/>
              </a:spcBef>
              <a:buNone/>
            </a:pPr>
            <a:r>
              <a:rPr lang="en" sz="1800"/>
              <a:t>Your App!</a:t>
            </a:r>
          </a:p>
        </p:txBody>
      </p:sp>
      <p:sp>
        <p:nvSpPr>
          <p:cNvPr id="346" name="Shape 346"/>
          <p:cNvSpPr txBox="1"/>
          <p:nvPr/>
        </p:nvSpPr>
        <p:spPr>
          <a:xfrm>
            <a:off x="5140537" y="2583900"/>
            <a:ext cx="1050900" cy="471300"/>
          </a:xfrm>
          <a:prstGeom prst="rect">
            <a:avLst/>
          </a:prstGeom>
          <a:noFill/>
          <a:ln>
            <a:noFill/>
          </a:ln>
        </p:spPr>
        <p:txBody>
          <a:bodyPr anchorCtr="0" anchor="t" bIns="91425" lIns="91425" rIns="91425" tIns="91425">
            <a:noAutofit/>
          </a:bodyPr>
          <a:lstStyle/>
          <a:p>
            <a:pPr lvl="0">
              <a:spcBef>
                <a:spcPts val="0"/>
              </a:spcBef>
              <a:buNone/>
            </a:pPr>
            <a:r>
              <a:rPr lang="en"/>
              <a:t>settings.py</a:t>
            </a:r>
          </a:p>
        </p:txBody>
      </p:sp>
      <p:cxnSp>
        <p:nvCxnSpPr>
          <p:cNvPr id="347" name="Shape 347"/>
          <p:cNvCxnSpPr>
            <a:stCxn id="343" idx="1"/>
            <a:endCxn id="346" idx="3"/>
          </p:cNvCxnSpPr>
          <p:nvPr/>
        </p:nvCxnSpPr>
        <p:spPr>
          <a:xfrm flipH="1">
            <a:off x="6191400" y="2383649"/>
            <a:ext cx="952800" cy="435900"/>
          </a:xfrm>
          <a:prstGeom prst="straightConnector1">
            <a:avLst/>
          </a:prstGeom>
          <a:noFill/>
          <a:ln cap="flat" cmpd="sng" w="9525">
            <a:solidFill>
              <a:schemeClr val="dk2"/>
            </a:solidFill>
            <a:prstDash val="solid"/>
            <a:round/>
            <a:headEnd len="lg" w="lg" type="none"/>
            <a:tailEnd len="lg" w="lg" type="triangle"/>
          </a:ln>
        </p:spPr>
      </p:cxnSp>
      <p:sp>
        <p:nvSpPr>
          <p:cNvPr id="348" name="Shape 348"/>
          <p:cNvSpPr/>
          <p:nvPr/>
        </p:nvSpPr>
        <p:spPr>
          <a:xfrm>
            <a:off x="6833700" y="3583475"/>
            <a:ext cx="2309099" cy="1257899"/>
          </a:xfrm>
          <a:prstGeom prst="flowChartConnector">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49" name="Shape 349"/>
          <p:cNvSpPr txBox="1"/>
          <p:nvPr/>
        </p:nvSpPr>
        <p:spPr>
          <a:xfrm>
            <a:off x="5217087" y="3191525"/>
            <a:ext cx="980999" cy="471300"/>
          </a:xfrm>
          <a:prstGeom prst="rect">
            <a:avLst/>
          </a:prstGeom>
          <a:noFill/>
          <a:ln>
            <a:noFill/>
          </a:ln>
        </p:spPr>
        <p:txBody>
          <a:bodyPr anchorCtr="0" anchor="t" bIns="91425" lIns="91425" rIns="91425" tIns="91425">
            <a:noAutofit/>
          </a:bodyPr>
          <a:lstStyle/>
          <a:p>
            <a:pPr lvl="0" rtl="0">
              <a:spcBef>
                <a:spcPts val="0"/>
              </a:spcBef>
              <a:buNone/>
            </a:pPr>
            <a:r>
              <a:rPr lang="en"/>
              <a:t>WSGI.py</a:t>
            </a:r>
          </a:p>
        </p:txBody>
      </p:sp>
      <p:sp>
        <p:nvSpPr>
          <p:cNvPr id="350" name="Shape 350"/>
          <p:cNvSpPr txBox="1"/>
          <p:nvPr/>
        </p:nvSpPr>
        <p:spPr>
          <a:xfrm>
            <a:off x="7359300" y="3976775"/>
            <a:ext cx="1257899" cy="471300"/>
          </a:xfrm>
          <a:prstGeom prst="rect">
            <a:avLst/>
          </a:prstGeom>
          <a:noFill/>
          <a:ln>
            <a:noFill/>
          </a:ln>
        </p:spPr>
        <p:txBody>
          <a:bodyPr anchorCtr="0" anchor="t" bIns="91425" lIns="91425" rIns="91425" tIns="91425">
            <a:noAutofit/>
          </a:bodyPr>
          <a:lstStyle/>
          <a:p>
            <a:pPr lvl="0" rtl="0">
              <a:spcBef>
                <a:spcPts val="0"/>
              </a:spcBef>
              <a:buNone/>
            </a:pPr>
            <a:r>
              <a:rPr lang="en"/>
              <a:t>Web Server</a:t>
            </a:r>
          </a:p>
        </p:txBody>
      </p:sp>
      <p:cxnSp>
        <p:nvCxnSpPr>
          <p:cNvPr id="351" name="Shape 351"/>
          <p:cNvCxnSpPr>
            <a:stCxn id="350" idx="1"/>
            <a:endCxn id="349" idx="3"/>
          </p:cNvCxnSpPr>
          <p:nvPr/>
        </p:nvCxnSpPr>
        <p:spPr>
          <a:xfrm rot="10800000">
            <a:off x="6198000" y="3427025"/>
            <a:ext cx="1161300" cy="785400"/>
          </a:xfrm>
          <a:prstGeom prst="straightConnector1">
            <a:avLst/>
          </a:prstGeom>
          <a:noFill/>
          <a:ln cap="flat" cmpd="sng" w="9525">
            <a:solidFill>
              <a:schemeClr val="dk2"/>
            </a:solidFill>
            <a:prstDash val="solid"/>
            <a:round/>
            <a:headEnd len="lg" w="lg" type="none"/>
            <a:tailEnd len="lg" w="lg" type="triangle"/>
          </a:ln>
        </p:spPr>
      </p:cxnSp>
      <p:sp>
        <p:nvSpPr>
          <p:cNvPr id="352" name="Shape 352"/>
          <p:cNvSpPr/>
          <p:nvPr/>
        </p:nvSpPr>
        <p:spPr>
          <a:xfrm>
            <a:off x="3937599" y="2786225"/>
            <a:ext cx="1161300" cy="1051200"/>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53" name="Shape 353"/>
          <p:cNvSpPr txBox="1"/>
          <p:nvPr/>
        </p:nvSpPr>
        <p:spPr>
          <a:xfrm>
            <a:off x="3854337" y="2786225"/>
            <a:ext cx="1327800" cy="904800"/>
          </a:xfrm>
          <a:prstGeom prst="rect">
            <a:avLst/>
          </a:prstGeom>
          <a:noFill/>
          <a:ln>
            <a:noFill/>
          </a:ln>
        </p:spPr>
        <p:txBody>
          <a:bodyPr anchorCtr="0" anchor="t" bIns="91425" lIns="91425" rIns="91425" tIns="91425">
            <a:noAutofit/>
          </a:bodyPr>
          <a:lstStyle/>
          <a:p>
            <a:pPr lvl="0">
              <a:spcBef>
                <a:spcPts val="0"/>
              </a:spcBef>
              <a:buNone/>
            </a:pPr>
            <a:r>
              <a:rPr lang="en"/>
              <a:t>Package dependencies (requirements.txt)</a:t>
            </a:r>
          </a:p>
        </p:txBody>
      </p:sp>
      <p:sp>
        <p:nvSpPr>
          <p:cNvPr id="354" name="Shape 354"/>
          <p:cNvSpPr/>
          <p:nvPr/>
        </p:nvSpPr>
        <p:spPr>
          <a:xfrm>
            <a:off x="1105450" y="2986925"/>
            <a:ext cx="1257899" cy="1257899"/>
          </a:xfrm>
          <a:prstGeom prst="roundRect">
            <a:avLst>
              <a:gd fmla="val 16667" name="adj"/>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355" name="Shape 355"/>
          <p:cNvSpPr txBox="1"/>
          <p:nvPr/>
        </p:nvSpPr>
        <p:spPr>
          <a:xfrm>
            <a:off x="1221800" y="3380225"/>
            <a:ext cx="980999" cy="471300"/>
          </a:xfrm>
          <a:prstGeom prst="rect">
            <a:avLst/>
          </a:prstGeom>
          <a:noFill/>
          <a:ln>
            <a:noFill/>
          </a:ln>
        </p:spPr>
        <p:txBody>
          <a:bodyPr anchorCtr="0" anchor="t" bIns="91425" lIns="91425" rIns="91425" tIns="91425">
            <a:noAutofit/>
          </a:bodyPr>
          <a:lstStyle/>
          <a:p>
            <a:pPr lvl="0" rtl="0">
              <a:spcBef>
                <a:spcPts val="0"/>
              </a:spcBef>
              <a:buNone/>
            </a:pPr>
            <a:r>
              <a:rPr lang="en"/>
              <a:t>Packages</a:t>
            </a:r>
          </a:p>
        </p:txBody>
      </p:sp>
      <p:cxnSp>
        <p:nvCxnSpPr>
          <p:cNvPr id="356" name="Shape 356"/>
          <p:cNvCxnSpPr>
            <a:stCxn id="354" idx="3"/>
            <a:endCxn id="353" idx="1"/>
          </p:cNvCxnSpPr>
          <p:nvPr/>
        </p:nvCxnSpPr>
        <p:spPr>
          <a:xfrm flipH="1" rot="10800000">
            <a:off x="2363349" y="3238774"/>
            <a:ext cx="1491000" cy="377100"/>
          </a:xfrm>
          <a:prstGeom prst="straightConnector1">
            <a:avLst/>
          </a:prstGeom>
          <a:noFill/>
          <a:ln cap="flat" cmpd="sng" w="9525">
            <a:solidFill>
              <a:schemeClr val="dk2"/>
            </a:solidFill>
            <a:prstDash val="solid"/>
            <a:round/>
            <a:headEnd len="lg" w="lg" type="none"/>
            <a:tailEnd len="lg" w="lg" type="none"/>
          </a:ln>
        </p:spPr>
      </p:cxn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0" name="Shape 360"/>
        <p:cNvGrpSpPr/>
        <p:nvPr/>
      </p:nvGrpSpPr>
      <p:grpSpPr>
        <a:xfrm>
          <a:off x="0" y="0"/>
          <a:ext cx="0" cy="0"/>
          <a:chOff x="0" y="0"/>
          <a:chExt cx="0" cy="0"/>
        </a:xfrm>
      </p:grpSpPr>
      <p:sp>
        <p:nvSpPr>
          <p:cNvPr id="361" name="Shape 361"/>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If you remember anything...</a:t>
            </a:r>
          </a:p>
        </p:txBody>
      </p:sp>
      <p:sp>
        <p:nvSpPr>
          <p:cNvPr id="362" name="Shape 362"/>
          <p:cNvSpPr txBox="1"/>
          <p:nvPr>
            <p:ph idx="1" type="body"/>
          </p:nvPr>
        </p:nvSpPr>
        <p:spPr>
          <a:xfrm>
            <a:off x="311700" y="1152475"/>
            <a:ext cx="8520599" cy="3416400"/>
          </a:xfrm>
          <a:prstGeom prst="rect">
            <a:avLst/>
          </a:prstGeom>
        </p:spPr>
        <p:txBody>
          <a:bodyPr anchorCtr="0" anchor="t" bIns="91425" lIns="91425" rIns="91425" tIns="91425">
            <a:noAutofit/>
          </a:bodyPr>
          <a:lstStyle/>
          <a:p>
            <a:pPr indent="-228600" lvl="0" marL="457200" rtl="0">
              <a:spcBef>
                <a:spcPts val="0"/>
              </a:spcBef>
              <a:buChar char="●"/>
            </a:pPr>
            <a:r>
              <a:rPr lang="en"/>
              <a:t>Step 1: Create a virtual environment to isolate your packages and prevent version conflicts across different applications</a:t>
            </a:r>
          </a:p>
          <a:p>
            <a:pPr indent="-228600" lvl="0" marL="457200" rtl="0">
              <a:spcBef>
                <a:spcPts val="0"/>
              </a:spcBef>
              <a:buChar char="●"/>
            </a:pPr>
            <a:r>
              <a:rPr lang="en"/>
              <a:t>Step 2: Pick a web framework to ease the overhead of starting an app, or create your application structure yourself if you’re feeling fancy</a:t>
            </a:r>
          </a:p>
          <a:p>
            <a:pPr indent="-228600" lvl="0" marL="457200" rtl="0">
              <a:spcBef>
                <a:spcPts val="0"/>
              </a:spcBef>
              <a:buChar char="●"/>
            </a:pPr>
            <a:r>
              <a:rPr lang="en"/>
              <a:t>Step 3: Choose a database and connect it to your app</a:t>
            </a:r>
          </a:p>
          <a:p>
            <a:pPr lvl="0">
              <a:spcBef>
                <a:spcPts val="0"/>
              </a:spcBef>
              <a:buNone/>
            </a:pPr>
            <a:r>
              <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6" name="Shape 366"/>
        <p:cNvGrpSpPr/>
        <p:nvPr/>
      </p:nvGrpSpPr>
      <p:grpSpPr>
        <a:xfrm>
          <a:off x="0" y="0"/>
          <a:ext cx="0" cy="0"/>
          <a:chOff x="0" y="0"/>
          <a:chExt cx="0" cy="0"/>
        </a:xfrm>
      </p:grpSpPr>
      <p:sp>
        <p:nvSpPr>
          <p:cNvPr id="367" name="Shape 367"/>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a:t>Sources</a:t>
            </a:r>
          </a:p>
        </p:txBody>
      </p:sp>
      <p:sp>
        <p:nvSpPr>
          <p:cNvPr id="368" name="Shape 368"/>
          <p:cNvSpPr txBox="1"/>
          <p:nvPr>
            <p:ph idx="1" type="body"/>
          </p:nvPr>
        </p:nvSpPr>
        <p:spPr>
          <a:xfrm>
            <a:off x="311700" y="1152475"/>
            <a:ext cx="8520599" cy="3416400"/>
          </a:xfrm>
          <a:prstGeom prst="rect">
            <a:avLst/>
          </a:prstGeom>
        </p:spPr>
        <p:txBody>
          <a:bodyPr anchorCtr="0" anchor="t" bIns="91425" lIns="91425" rIns="91425" tIns="91425">
            <a:noAutofit/>
          </a:bodyPr>
          <a:lstStyle/>
          <a:p>
            <a:pPr lvl="0" rtl="0">
              <a:lnSpc>
                <a:spcPct val="115000"/>
              </a:lnSpc>
              <a:spcBef>
                <a:spcPts val="0"/>
              </a:spcBef>
              <a:buNone/>
            </a:pPr>
            <a:r>
              <a:rPr lang="en" u="sng">
                <a:solidFill>
                  <a:schemeClr val="hlink"/>
                </a:solidFill>
                <a:hlinkClick r:id="rId3"/>
              </a:rPr>
              <a:t>https://pip.pypa.io/en/stable/reference/pip_install/#usage</a:t>
            </a:r>
            <a:r>
              <a:rPr lang="en" u="sng">
                <a:solidFill>
                  <a:schemeClr val="hlink"/>
                </a:solidFill>
              </a:rPr>
              <a:t> </a:t>
            </a:r>
          </a:p>
          <a:p>
            <a:pPr indent="0" lvl="0" marL="0" rtl="0">
              <a:lnSpc>
                <a:spcPct val="115000"/>
              </a:lnSpc>
              <a:spcBef>
                <a:spcPts val="0"/>
              </a:spcBef>
              <a:spcAft>
                <a:spcPts val="700"/>
              </a:spcAft>
              <a:buNone/>
            </a:pPr>
            <a:r>
              <a:rPr lang="en" u="sng">
                <a:solidFill>
                  <a:schemeClr val="hlink"/>
                </a:solidFill>
                <a:hlinkClick r:id="rId4"/>
              </a:rPr>
              <a:t>http://stackoverflow.com/questions/29950300/what-is-the-relationship-between-virtualenv-and-pyenv</a:t>
            </a:r>
          </a:p>
          <a:p>
            <a:pPr indent="0" lvl="0" marL="0" rtl="0">
              <a:lnSpc>
                <a:spcPct val="115000"/>
              </a:lnSpc>
              <a:spcBef>
                <a:spcPts val="0"/>
              </a:spcBef>
              <a:spcAft>
                <a:spcPts val="700"/>
              </a:spcAft>
              <a:buNone/>
            </a:pPr>
            <a:r>
              <a:rPr lang="en" u="sng">
                <a:solidFill>
                  <a:schemeClr val="hlink"/>
                </a:solidFill>
                <a:hlinkClick r:id="rId5"/>
              </a:rPr>
              <a:t>http://pythonpaste.org/do-it-yourself-framework.html</a:t>
            </a:r>
            <a:r>
              <a:rPr lang="en" u="sng">
                <a:solidFill>
                  <a:schemeClr val="hlink"/>
                </a:solidFill>
              </a:rPr>
              <a:t> </a:t>
            </a:r>
          </a:p>
          <a:p>
            <a:pPr indent="0" lvl="0" marL="0" rtl="0">
              <a:lnSpc>
                <a:spcPct val="115000"/>
              </a:lnSpc>
              <a:spcBef>
                <a:spcPts val="0"/>
              </a:spcBef>
              <a:spcAft>
                <a:spcPts val="700"/>
              </a:spcAft>
              <a:buNone/>
            </a:pPr>
            <a:r>
              <a:rPr lang="en" u="sng">
                <a:solidFill>
                  <a:schemeClr val="hlink"/>
                </a:solidFill>
                <a:hlinkClick r:id="rId6"/>
              </a:rPr>
              <a:t>https://howdns.works/</a:t>
            </a:r>
            <a:r>
              <a:rPr lang="en" u="sng">
                <a:solidFill>
                  <a:schemeClr val="hlink"/>
                </a:solidFill>
              </a:rPr>
              <a:t> </a:t>
            </a:r>
          </a:p>
          <a:p>
            <a:pPr indent="0" lvl="0" marL="0" marR="0" rtl="0" algn="l">
              <a:lnSpc>
                <a:spcPct val="115000"/>
              </a:lnSpc>
              <a:spcBef>
                <a:spcPts val="0"/>
              </a:spcBef>
              <a:spcAft>
                <a:spcPts val="700"/>
              </a:spcAft>
              <a:buNone/>
            </a:pPr>
            <a:r>
              <a:rPr lang="en" u="sng">
                <a:solidFill>
                  <a:schemeClr val="hlink"/>
                </a:solidFill>
                <a:hlinkClick r:id="rId7"/>
              </a:rPr>
              <a:t>http://www.revsys.com/blog/2014/nov/21/recommended-django-project-layout/</a:t>
            </a:r>
            <a:r>
              <a:rPr lang="en" u="sng">
                <a:solidFill>
                  <a:schemeClr val="hlink"/>
                </a:solidFill>
              </a:rPr>
              <a:t> </a:t>
            </a:r>
          </a:p>
          <a:p>
            <a:pPr indent="-69850" lvl="0" marL="0" marR="0" rtl="0" algn="l">
              <a:lnSpc>
                <a:spcPct val="115000"/>
              </a:lnSpc>
              <a:spcBef>
                <a:spcPts val="0"/>
              </a:spcBef>
              <a:spcAft>
                <a:spcPts val="700"/>
              </a:spcAft>
              <a:buClr>
                <a:srgbClr val="000000"/>
              </a:buClr>
              <a:buSzPct val="61111"/>
              <a:buFont typeface="Arial"/>
              <a:buNone/>
            </a:pPr>
            <a:r>
              <a:rPr lang="en" u="sng">
                <a:solidFill>
                  <a:schemeClr val="hlink"/>
                </a:solidFill>
                <a:hlinkClick r:id="rId8"/>
              </a:rPr>
              <a:t>https://docs.djangoproject.com/en/1.9/intro/tutorial01/</a:t>
            </a:r>
            <a:r>
              <a:rPr lang="en" u="sng">
                <a:solidFill>
                  <a:schemeClr val="hlink"/>
                </a:solidFill>
              </a:rPr>
              <a:t> </a:t>
            </a:r>
          </a:p>
          <a:p>
            <a:pPr indent="-69850" lvl="0" marL="0" marR="0" rtl="0" algn="l">
              <a:lnSpc>
                <a:spcPct val="115000"/>
              </a:lnSpc>
              <a:spcBef>
                <a:spcPts val="0"/>
              </a:spcBef>
              <a:spcAft>
                <a:spcPts val="700"/>
              </a:spcAft>
              <a:buClr>
                <a:srgbClr val="000000"/>
              </a:buClr>
              <a:buSzPct val="61111"/>
              <a:buFont typeface="Arial"/>
              <a:buNone/>
            </a:pPr>
            <a:r>
              <a:rPr lang="en" u="sng">
                <a:solidFill>
                  <a:schemeClr val="hlink"/>
                </a:solidFill>
              </a:rPr>
              <a:t>http://damyanon.net/flask-series-structure/</a:t>
            </a:r>
          </a:p>
          <a:p>
            <a:pPr lvl="0" rtl="0">
              <a:lnSpc>
                <a:spcPct val="100000"/>
              </a:lnSpc>
              <a:spcBef>
                <a:spcPts val="0"/>
              </a:spcBef>
              <a:spcAft>
                <a:spcPts val="0"/>
              </a:spcAft>
              <a:buClr>
                <a:schemeClr val="dk1"/>
              </a:buClr>
              <a:buSzPct val="61111"/>
              <a:buFont typeface="Arial"/>
              <a:buNone/>
            </a:pPr>
            <a:r>
              <a:t/>
            </a:r>
            <a:endParaRPr u="sng">
              <a:solidFill>
                <a:schemeClr val="hlink"/>
              </a:solidFill>
            </a:endParaRPr>
          </a:p>
          <a:p>
            <a:pPr indent="0" lvl="0" marL="0" rtl="0">
              <a:lnSpc>
                <a:spcPct val="115000"/>
              </a:lnSpc>
              <a:spcBef>
                <a:spcPts val="0"/>
              </a:spcBef>
              <a:spcAft>
                <a:spcPts val="70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2" name="Shape 372"/>
        <p:cNvGrpSpPr/>
        <p:nvPr/>
      </p:nvGrpSpPr>
      <p:grpSpPr>
        <a:xfrm>
          <a:off x="0" y="0"/>
          <a:ext cx="0" cy="0"/>
          <a:chOff x="0" y="0"/>
          <a:chExt cx="0" cy="0"/>
        </a:xfrm>
      </p:grpSpPr>
      <p:sp>
        <p:nvSpPr>
          <p:cNvPr id="373" name="Shape 373"/>
          <p:cNvSpPr txBox="1"/>
          <p:nvPr>
            <p:ph type="title"/>
          </p:nvPr>
        </p:nvSpPr>
        <p:spPr>
          <a:xfrm>
            <a:off x="27900" y="1994250"/>
            <a:ext cx="9088200" cy="1155000"/>
          </a:xfrm>
          <a:prstGeom prst="rect">
            <a:avLst/>
          </a:prstGeom>
        </p:spPr>
        <p:txBody>
          <a:bodyPr anchorCtr="0" anchor="ctr" bIns="91425" lIns="91425" rIns="91425" tIns="91425">
            <a:noAutofit/>
          </a:bodyPr>
          <a:lstStyle/>
          <a:p>
            <a:pPr lvl="0" rtl="0" algn="ctr">
              <a:spcBef>
                <a:spcPts val="0"/>
              </a:spcBef>
              <a:buNone/>
            </a:pPr>
            <a:r>
              <a:rPr lang="en" sz="4800"/>
              <a:t>Questions?</a:t>
            </a:r>
          </a:p>
        </p:txBody>
      </p:sp>
      <p:sp>
        <p:nvSpPr>
          <p:cNvPr id="374" name="Shape 374"/>
          <p:cNvSpPr txBox="1"/>
          <p:nvPr>
            <p:ph idx="4294967295" type="subTitle"/>
          </p:nvPr>
        </p:nvSpPr>
        <p:spPr>
          <a:xfrm>
            <a:off x="311700" y="3343850"/>
            <a:ext cx="8520600" cy="792600"/>
          </a:xfrm>
          <a:prstGeom prst="rect">
            <a:avLst/>
          </a:prstGeom>
        </p:spPr>
        <p:txBody>
          <a:bodyPr anchorCtr="0" anchor="t" bIns="91425" lIns="91425" rIns="91425" tIns="91425">
            <a:noAutofit/>
          </a:bodyPr>
          <a:lstStyle/>
          <a:p>
            <a:pPr lvl="0" rtl="0" algn="ctr">
              <a:spcBef>
                <a:spcPts val="0"/>
              </a:spcBef>
              <a:buNone/>
            </a:pPr>
            <a:r>
              <a:rPr lang="en"/>
              <a:t>Github: @naaaargle</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pic>
        <p:nvPicPr>
          <p:cNvPr id="80" name="Shape 80"/>
          <p:cNvPicPr preferRelativeResize="0"/>
          <p:nvPr/>
        </p:nvPicPr>
        <p:blipFill>
          <a:blip r:embed="rId3">
            <a:alphaModFix/>
          </a:blip>
          <a:stretch>
            <a:fillRect/>
          </a:stretch>
        </p:blipFill>
        <p:spPr>
          <a:xfrm>
            <a:off x="1113275" y="516325"/>
            <a:ext cx="6917451" cy="425842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4" name="Shape 84"/>
        <p:cNvGrpSpPr/>
        <p:nvPr/>
      </p:nvGrpSpPr>
      <p:grpSpPr>
        <a:xfrm>
          <a:off x="0" y="0"/>
          <a:ext cx="0" cy="0"/>
          <a:chOff x="0" y="0"/>
          <a:chExt cx="0" cy="0"/>
        </a:xfrm>
      </p:grpSpPr>
      <p:sp>
        <p:nvSpPr>
          <p:cNvPr id="85" name="Shape 85"/>
          <p:cNvSpPr txBox="1"/>
          <p:nvPr>
            <p:ph type="title"/>
          </p:nvPr>
        </p:nvSpPr>
        <p:spPr>
          <a:xfrm>
            <a:off x="311700" y="445025"/>
            <a:ext cx="8520599" cy="572699"/>
          </a:xfrm>
          <a:prstGeom prst="rect">
            <a:avLst/>
          </a:prstGeom>
        </p:spPr>
        <p:txBody>
          <a:bodyPr anchorCtr="0" anchor="t" bIns="91425" lIns="91425" rIns="91425" tIns="91425">
            <a:noAutofit/>
          </a:bodyPr>
          <a:lstStyle/>
          <a:p>
            <a:pPr lvl="0">
              <a:spcBef>
                <a:spcPts val="0"/>
              </a:spcBef>
              <a:buNone/>
            </a:pPr>
            <a:r>
              <a:rPr lang="en" sz="3600"/>
              <a:t>Say What??</a:t>
            </a:r>
          </a:p>
        </p:txBody>
      </p:sp>
      <p:sp>
        <p:nvSpPr>
          <p:cNvPr id="86" name="Shape 86"/>
          <p:cNvSpPr txBox="1"/>
          <p:nvPr>
            <p:ph idx="1" type="body"/>
          </p:nvPr>
        </p:nvSpPr>
        <p:spPr>
          <a:xfrm>
            <a:off x="311700" y="1152475"/>
            <a:ext cx="8520599" cy="3416400"/>
          </a:xfrm>
          <a:prstGeom prst="rect">
            <a:avLst/>
          </a:prstGeom>
        </p:spPr>
        <p:txBody>
          <a:bodyPr anchorCtr="0" anchor="t" bIns="91425" lIns="91425" rIns="91425" tIns="91425">
            <a:noAutofit/>
          </a:bodyPr>
          <a:lstStyle/>
          <a:p>
            <a:pPr lvl="0">
              <a:spcBef>
                <a:spcPts val="0"/>
              </a:spcBef>
              <a:buNone/>
            </a:pPr>
            <a:r>
              <a:rPr lang="en" sz="2400">
                <a:solidFill>
                  <a:schemeClr val="dk1"/>
                </a:solidFill>
                <a:highlight>
                  <a:srgbClr val="FFFFFF"/>
                </a:highlight>
              </a:rPr>
              <a:t>“SQLite is a C library that provides a </a:t>
            </a:r>
            <a:r>
              <a:rPr i="1" lang="en" sz="2400">
                <a:solidFill>
                  <a:schemeClr val="dk1"/>
                </a:solidFill>
                <a:highlight>
                  <a:srgbClr val="FFFFFF"/>
                </a:highlight>
              </a:rPr>
              <a:t>lightweight</a:t>
            </a:r>
            <a:r>
              <a:rPr lang="en" sz="2400">
                <a:solidFill>
                  <a:schemeClr val="dk1"/>
                </a:solidFill>
                <a:highlight>
                  <a:srgbClr val="FFFFFF"/>
                </a:highlight>
              </a:rPr>
              <a:t> </a:t>
            </a:r>
            <a:r>
              <a:rPr b="1" lang="en" sz="2400">
                <a:solidFill>
                  <a:schemeClr val="dk1"/>
                </a:solidFill>
                <a:highlight>
                  <a:srgbClr val="FFFFFF"/>
                </a:highlight>
              </a:rPr>
              <a:t>disk-based</a:t>
            </a:r>
            <a:r>
              <a:rPr lang="en" sz="2400">
                <a:solidFill>
                  <a:schemeClr val="dk1"/>
                </a:solidFill>
                <a:highlight>
                  <a:srgbClr val="FFFFFF"/>
                </a:highlight>
              </a:rPr>
              <a:t> database that doesn’t require a </a:t>
            </a:r>
            <a:r>
              <a:rPr b="1" lang="en" sz="2400">
                <a:solidFill>
                  <a:schemeClr val="dk1"/>
                </a:solidFill>
                <a:highlight>
                  <a:srgbClr val="FFFFFF"/>
                </a:highlight>
              </a:rPr>
              <a:t>separate server process</a:t>
            </a:r>
            <a:r>
              <a:rPr lang="en" sz="2400">
                <a:solidFill>
                  <a:schemeClr val="dk1"/>
                </a:solidFill>
                <a:highlight>
                  <a:srgbClr val="FFFFFF"/>
                </a:highlight>
              </a:rPr>
              <a:t> and allows accessing the database using a </a:t>
            </a:r>
            <a:r>
              <a:rPr i="1" lang="en" sz="2400">
                <a:solidFill>
                  <a:schemeClr val="dk1"/>
                </a:solidFill>
                <a:highlight>
                  <a:srgbClr val="FFFFFF"/>
                </a:highlight>
              </a:rPr>
              <a:t>nonstandard variant</a:t>
            </a:r>
            <a:r>
              <a:rPr lang="en" sz="2400">
                <a:solidFill>
                  <a:schemeClr val="dk1"/>
                </a:solidFill>
                <a:highlight>
                  <a:srgbClr val="FFFFFF"/>
                </a:highlight>
              </a:rPr>
              <a:t> of the SQL query language. Some applications can use SQLite for </a:t>
            </a:r>
            <a:r>
              <a:rPr b="1" lang="en" sz="2400">
                <a:solidFill>
                  <a:schemeClr val="dk1"/>
                </a:solidFill>
                <a:highlight>
                  <a:srgbClr val="FFFFFF"/>
                </a:highlight>
              </a:rPr>
              <a:t>internal data storage</a:t>
            </a:r>
            <a:r>
              <a:rPr lang="en" sz="2400">
                <a:solidFill>
                  <a:schemeClr val="dk1"/>
                </a:solidFill>
                <a:highlight>
                  <a:srgbClr val="FFFFFF"/>
                </a:highlight>
              </a:rPr>
              <a:t>. It’s also possible to prototype an application using SQLite and then </a:t>
            </a:r>
            <a:r>
              <a:rPr b="1" i="1" lang="en" sz="2400">
                <a:solidFill>
                  <a:schemeClr val="dk1"/>
                </a:solidFill>
                <a:highlight>
                  <a:srgbClr val="FFFFFF"/>
                </a:highlight>
              </a:rPr>
              <a:t>port the code</a:t>
            </a:r>
            <a:r>
              <a:rPr lang="en" sz="2400">
                <a:solidFill>
                  <a:schemeClr val="dk1"/>
                </a:solidFill>
                <a:highlight>
                  <a:srgbClr val="FFFFFF"/>
                </a:highlight>
              </a:rPr>
              <a:t> to a larger database such as PostgreSQL or Oracle.” </a:t>
            </a:r>
            <a:r>
              <a:rPr lang="en" u="sng">
                <a:solidFill>
                  <a:schemeClr val="hlink"/>
                </a:solidFill>
                <a:highlight>
                  <a:srgbClr val="FCFCFC"/>
                </a:highlight>
                <a:hlinkClick r:id="rId3"/>
              </a:rPr>
              <a:t>https://docs.python.org/2/library/sqlite3.html</a:t>
            </a:r>
            <a:r>
              <a:rPr lang="en">
                <a:solidFill>
                  <a:srgbClr val="404040"/>
                </a:solidFill>
                <a:highlight>
                  <a:srgbClr val="FCFCFC"/>
                </a:highlight>
              </a:rPr>
              <a:t> </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0" name="Shape 90"/>
        <p:cNvGrpSpPr/>
        <p:nvPr/>
      </p:nvGrpSpPr>
      <p:grpSpPr>
        <a:xfrm>
          <a:off x="0" y="0"/>
          <a:ext cx="0" cy="0"/>
          <a:chOff x="0" y="0"/>
          <a:chExt cx="0" cy="0"/>
        </a:xfrm>
      </p:grpSpPr>
      <p:sp>
        <p:nvSpPr>
          <p:cNvPr id="91" name="Shape 91"/>
          <p:cNvSpPr txBox="1"/>
          <p:nvPr/>
        </p:nvSpPr>
        <p:spPr>
          <a:xfrm>
            <a:off x="7311925" y="4252925"/>
            <a:ext cx="1096500" cy="580799"/>
          </a:xfrm>
          <a:prstGeom prst="rect">
            <a:avLst/>
          </a:prstGeom>
          <a:noFill/>
          <a:ln>
            <a:noFill/>
          </a:ln>
        </p:spPr>
        <p:txBody>
          <a:bodyPr anchorCtr="0" anchor="t" bIns="91425" lIns="91425" rIns="91425" tIns="91425">
            <a:noAutofit/>
          </a:bodyPr>
          <a:lstStyle/>
          <a:p>
            <a:pPr lvl="0">
              <a:spcBef>
                <a:spcPts val="0"/>
              </a:spcBef>
              <a:buNone/>
            </a:pPr>
            <a:r>
              <a:rPr lang="en" sz="3000"/>
              <a:t>Me</a:t>
            </a:r>
          </a:p>
        </p:txBody>
      </p:sp>
      <p:pic>
        <p:nvPicPr>
          <p:cNvPr id="92" name="Shape 92"/>
          <p:cNvPicPr preferRelativeResize="0"/>
          <p:nvPr/>
        </p:nvPicPr>
        <p:blipFill>
          <a:blip r:embed="rId3">
            <a:alphaModFix/>
          </a:blip>
          <a:stretch>
            <a:fillRect/>
          </a:stretch>
        </p:blipFill>
        <p:spPr>
          <a:xfrm>
            <a:off x="2399300" y="1153975"/>
            <a:ext cx="4345400" cy="2835549"/>
          </a:xfrm>
          <a:prstGeom prst="rect">
            <a:avLst/>
          </a:prstGeom>
          <a:noFill/>
          <a:ln>
            <a:noFill/>
          </a:ln>
        </p:spPr>
      </p:pic>
      <p:sp>
        <p:nvSpPr>
          <p:cNvPr id="93" name="Shape 93"/>
          <p:cNvSpPr/>
          <p:nvPr/>
        </p:nvSpPr>
        <p:spPr>
          <a:xfrm rot="2156812">
            <a:off x="5351957" y="3560218"/>
            <a:ext cx="1977736" cy="580812"/>
          </a:xfrm>
          <a:prstGeom prst="leftArrow">
            <a:avLst>
              <a:gd fmla="val 50000" name="adj1"/>
              <a:gd fmla="val 50000" name="adj2"/>
            </a:avLst>
          </a:prstGeom>
          <a:solidFill>
            <a:srgbClr val="000000"/>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pic>
        <p:nvPicPr>
          <p:cNvPr id="98" name="Shape 98"/>
          <p:cNvPicPr preferRelativeResize="0"/>
          <p:nvPr/>
        </p:nvPicPr>
        <p:blipFill rotWithShape="1">
          <a:blip r:embed="rId3">
            <a:alphaModFix/>
          </a:blip>
          <a:srcRect b="5794" l="0" r="0" t="4511"/>
          <a:stretch/>
        </p:blipFill>
        <p:spPr>
          <a:xfrm>
            <a:off x="2190750" y="318475"/>
            <a:ext cx="4762500" cy="44428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445025"/>
            <a:ext cx="8520599" cy="572699"/>
          </a:xfrm>
          <a:prstGeom prst="rect">
            <a:avLst/>
          </a:prstGeom>
        </p:spPr>
        <p:txBody>
          <a:bodyPr anchorCtr="0" anchor="t" bIns="91425" lIns="91425" rIns="91425" tIns="91425">
            <a:noAutofit/>
          </a:bodyPr>
          <a:lstStyle/>
          <a:p>
            <a:pPr lvl="0" rtl="0">
              <a:spcBef>
                <a:spcPts val="0"/>
              </a:spcBef>
              <a:buNone/>
            </a:pPr>
            <a:r>
              <a:rPr lang="en"/>
              <a:t>Where R Ü Now?</a:t>
            </a:r>
          </a:p>
        </p:txBody>
      </p:sp>
      <p:sp>
        <p:nvSpPr>
          <p:cNvPr id="104" name="Shape 104"/>
          <p:cNvSpPr/>
          <p:nvPr/>
        </p:nvSpPr>
        <p:spPr>
          <a:xfrm>
            <a:off x="4474678" y="1114700"/>
            <a:ext cx="4091699" cy="37116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05" name="Shape 105"/>
          <p:cNvSpPr txBox="1"/>
          <p:nvPr>
            <p:ph type="title"/>
          </p:nvPr>
        </p:nvSpPr>
        <p:spPr>
          <a:xfrm>
            <a:off x="4474675" y="1114700"/>
            <a:ext cx="4091699" cy="473400"/>
          </a:xfrm>
          <a:prstGeom prst="rect">
            <a:avLst/>
          </a:prstGeom>
        </p:spPr>
        <p:txBody>
          <a:bodyPr anchorCtr="0" anchor="t" bIns="91425" lIns="91425" rIns="91425" tIns="91425">
            <a:noAutofit/>
          </a:bodyPr>
          <a:lstStyle/>
          <a:p>
            <a:pPr lvl="0" rtl="0">
              <a:spcBef>
                <a:spcPts val="0"/>
              </a:spcBef>
              <a:buNone/>
            </a:pPr>
            <a:r>
              <a:rPr lang="en" sz="2400"/>
              <a:t>Your operating system</a:t>
            </a:r>
          </a:p>
        </p:txBody>
      </p:sp>
      <p:pic>
        <p:nvPicPr>
          <p:cNvPr id="106" name="Shape 106"/>
          <p:cNvPicPr preferRelativeResize="0"/>
          <p:nvPr/>
        </p:nvPicPr>
        <p:blipFill>
          <a:blip r:embed="rId3">
            <a:alphaModFix/>
          </a:blip>
          <a:stretch>
            <a:fillRect/>
          </a:stretch>
        </p:blipFill>
        <p:spPr>
          <a:xfrm>
            <a:off x="5425150" y="1776525"/>
            <a:ext cx="2190750" cy="2705100"/>
          </a:xfrm>
          <a:prstGeom prst="rect">
            <a:avLst/>
          </a:prstGeom>
          <a:noFill/>
          <a:ln>
            <a:noFill/>
          </a:ln>
        </p:spPr>
      </p:pic>
      <p:pic>
        <p:nvPicPr>
          <p:cNvPr id="107" name="Shape 107"/>
          <p:cNvPicPr preferRelativeResize="0"/>
          <p:nvPr/>
        </p:nvPicPr>
        <p:blipFill>
          <a:blip r:embed="rId4">
            <a:alphaModFix/>
          </a:blip>
          <a:stretch>
            <a:fillRect/>
          </a:stretch>
        </p:blipFill>
        <p:spPr>
          <a:xfrm>
            <a:off x="899962" y="1250151"/>
            <a:ext cx="2343721" cy="3135924"/>
          </a:xfrm>
          <a:prstGeom prst="rect">
            <a:avLst/>
          </a:prstGeom>
          <a:noFill/>
          <a:ln>
            <a:noFill/>
          </a:ln>
        </p:spPr>
      </p:pic>
      <p:sp>
        <p:nvSpPr>
          <p:cNvPr id="108" name="Shape 108"/>
          <p:cNvSpPr txBox="1"/>
          <p:nvPr/>
        </p:nvSpPr>
        <p:spPr>
          <a:xfrm>
            <a:off x="1697575" y="4481625"/>
            <a:ext cx="748500" cy="351600"/>
          </a:xfrm>
          <a:prstGeom prst="rect">
            <a:avLst/>
          </a:prstGeom>
          <a:noFill/>
          <a:ln>
            <a:noFill/>
          </a:ln>
        </p:spPr>
        <p:txBody>
          <a:bodyPr anchorCtr="0" anchor="t" bIns="91425" lIns="91425" rIns="91425" tIns="91425">
            <a:noAutofit/>
          </a:bodyPr>
          <a:lstStyle/>
          <a:p>
            <a:pPr lvl="0" algn="ctr">
              <a:spcBef>
                <a:spcPts val="0"/>
              </a:spcBef>
              <a:buNone/>
            </a:pPr>
            <a:r>
              <a:rPr lang="en"/>
              <a:t>(You)</a:t>
            </a: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